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12" r:id="rId2"/>
    <p:sldId id="415" r:id="rId3"/>
    <p:sldId id="413" r:id="rId4"/>
    <p:sldId id="414" r:id="rId5"/>
    <p:sldId id="418" r:id="rId6"/>
    <p:sldId id="419" r:id="rId7"/>
    <p:sldId id="409" r:id="rId8"/>
    <p:sldId id="408" r:id="rId9"/>
    <p:sldId id="411" r:id="rId10"/>
    <p:sldId id="416" r:id="rId11"/>
    <p:sldId id="4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46646-D93D-40CB-90DA-021E9B9C7029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C518C-7C49-4AF5-8731-10BA2F871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5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48796-3A5C-4174-A894-BAAB5CC6DA0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80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48796-3A5C-4174-A894-BAAB5CC6DA0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50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48796-3A5C-4174-A894-BAAB5CC6DA0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77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BC03A1-9FE7-93A5-0CCB-B8A81A618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2359D3-5A56-B603-2952-37096A1D2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9A7803-FC25-6F4B-F6EE-FA711E2B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FD6-8B8D-4F87-9155-C05F60B94EB8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02C2D7-1ABD-1148-2BCA-7D48F1A8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315C86-B983-FD8E-8EC3-08B8310D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3AD0-B214-4543-92A0-15E33DEBA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9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352E48-0A04-B1B1-1683-2534B82B5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C337299-6EB9-FE5A-83EC-B4115F9CD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594A75-4B86-07D9-0055-0374CB36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FD6-8B8D-4F87-9155-C05F60B94EB8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6FC363-BA6D-17A9-0765-AF15296B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35890A-56CA-4C4C-0130-D232DAC4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3AD0-B214-4543-92A0-15E33DEBA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04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B9C51F7-FC39-C9AD-0CC5-DB636F921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CCF6193-FF57-536B-1697-CFFD33882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F12D81-0E1F-3095-E77B-DCD2346E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FD6-8B8D-4F87-9155-C05F60B94EB8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7475CA-E9F6-3017-6185-A2DB448D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FD3954-E15B-23D6-BE5D-86F7F5AC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3AD0-B214-4543-92A0-15E33DEBA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912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5970" y="914399"/>
            <a:ext cx="9144000" cy="587141"/>
          </a:xfrm>
        </p:spPr>
        <p:txBody>
          <a:bodyPr anchor="b"/>
          <a:lstStyle>
            <a:lvl1pPr algn="l">
              <a:defRPr sz="3200" b="1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de-DE" noProof="0" dirty="0"/>
              <a:t>Folientitel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2762" y="2092569"/>
            <a:ext cx="10878953" cy="414460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206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264E200-8E79-4FB7-AACC-0DBFED0DFC16}" type="datetime1">
              <a:rPr lang="de-DE" smtClean="0"/>
              <a:pPr/>
              <a:t>17.04.2024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289B08D-31FF-48D6-A4A6-A6A2AA0B2B4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C2FBAC2-5D9A-46E2-A6F3-8A00EEB8DF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762" y="1580788"/>
            <a:ext cx="9282112" cy="432533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sz="240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</a:t>
            </a:r>
            <a:r>
              <a:rPr lang="de-DE" noProof="0" dirty="0"/>
              <a:t>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EB74D41-2496-41E2-B709-427F8883D1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121" y="536330"/>
            <a:ext cx="9144000" cy="37806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de-DE" noProof="0" dirty="0"/>
              <a:t>Mastertextformat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68728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894A1E-DA8D-8C18-D19F-0F4407794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D4C29-E4F5-4AE4-1A26-630E8EFA9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9FD0BE-6D0C-5CEC-4C1D-E9B381B1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FD6-8B8D-4F87-9155-C05F60B94EB8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5A1F988-D8BA-2037-8D2F-984524B7F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896D1C-6BDA-76D4-169A-FEFCFB7B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3AD0-B214-4543-92A0-15E33DEBA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3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51E64B-E177-693E-0632-31FE7BE15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2A3590-76F7-3EA6-01CF-5C1537BA9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AC424B-85A4-6C11-A3EA-99CA4137D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FD6-8B8D-4F87-9155-C05F60B94EB8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BC4BA9-B86E-B597-FF3A-C45416AE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B45C03-375D-591F-DB51-88D64637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3AD0-B214-4543-92A0-15E33DEBA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5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BAECFC-8EB5-13C6-8F18-C97615E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838A5E-668B-288D-EA9F-8EC137E26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2A6DA06-5079-F893-36BA-10D1B3428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9213287-F599-8168-5BE4-D538AC5F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FD6-8B8D-4F87-9155-C05F60B94EB8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216EC0C-5BC9-37A6-2F58-52292C8B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6E90E0-4ECE-05AA-127B-D874E378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3AD0-B214-4543-92A0-15E33DEBA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17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5B47D6-3623-797F-CBA7-DED7C978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4AAF89-1F4A-7269-1746-FD8D60A58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8B48A63-FA6A-6662-5E40-56AA728F2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09105F9-6054-3DFF-F6D0-6940E78C3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EA46E45-25D0-7350-E680-02A11046E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27E29F2-58FB-9C69-DA1A-CD2CBD0F8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FD6-8B8D-4F87-9155-C05F60B94EB8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86A3A28-C145-4A70-150B-E203671D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BBA77E0-07B8-306C-2B89-5DB6D8C3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3AD0-B214-4543-92A0-15E33DEBA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8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EA9A70-DC25-9950-8474-BE2E1E0C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1D320E8-7E03-D9AC-F6E7-CA883EFC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FD6-8B8D-4F87-9155-C05F60B94EB8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8E34D80-8FDE-B839-486B-932ED13AA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03661A0-CBA1-447E-8951-2810FB44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3AD0-B214-4543-92A0-15E33DEBA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81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2535835-A951-C3F6-DF23-87B25D1B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FD6-8B8D-4F87-9155-C05F60B94EB8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2102E3A-065E-81B3-DED4-7233A7F2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53EEE0-E6F4-86F8-DC8D-81480F2A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3AD0-B214-4543-92A0-15E33DEBA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97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F97F6A-FF2A-B7DF-24EC-E836906E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9A0D4B-BF6D-FF4C-A7FE-A513F583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6443AF9-413A-11DB-46AC-0BEE41ED2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E7DBF36-1FDB-F20A-72AE-C726EF6D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FD6-8B8D-4F87-9155-C05F60B94EB8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A87B06-6E67-D476-AA1E-E44CDE7D8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4B46414-146C-490C-DDFD-F4C73117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3AD0-B214-4543-92A0-15E33DEBA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09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5D0D18-59AE-D018-88CC-706B8B02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661B41F-58CD-2445-69FF-D57445795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99E04CA-D354-5845-13CB-CB0DEA5A3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E56DB64-047F-BE77-69D2-D1E01265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FD6-8B8D-4F87-9155-C05F60B94EB8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B5C1BEC-AB8C-674A-0ACB-BB2FD3C8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6AF54F5-405E-0883-E0CE-C0ABD7C8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3AD0-B214-4543-92A0-15E33DEBA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9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A53BD44-8F4E-E5ED-253F-12D7377E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5F91976-3577-5753-81E7-084B107AE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7E10BF-B3ED-1273-F887-5C1DF9FAC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BAAFD6-8B8D-4F87-9155-C05F60B94EB8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0D3B95-1E45-4B76-BD90-E35085896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4F5CB1-2936-5F5D-F1E6-DAA8D788D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633AD0-B214-4543-92A0-15E33DEBA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2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sFZxy1WX4s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8151BF-A63C-0842-1776-77A6E3E477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128C3BA-316A-515E-B57F-523512D04D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D2847F0-0422-B42A-4FCD-03E473274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743" y="15571"/>
            <a:ext cx="9016513" cy="6720321"/>
          </a:xfrm>
          <a:prstGeom prst="rect">
            <a:avLst/>
          </a:prstGeom>
        </p:spPr>
      </p:pic>
      <p:pic>
        <p:nvPicPr>
          <p:cNvPr id="7" name="Bilde 6" descr="Et bilde som inneholder tekst, grafisk design, Grafikk, plakat&#10;&#10;Automatisk generert beskrivelse">
            <a:extLst>
              <a:ext uri="{FF2B5EF4-FFF2-40B4-BE49-F238E27FC236}">
                <a16:creationId xmlns:a16="http://schemas.microsoft.com/office/drawing/2014/main" id="{A24547D1-BF94-9D4F-0C27-8064DCC45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4" y="227800"/>
            <a:ext cx="953381" cy="9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0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85D5CD15-D333-99B8-DF35-312BD93AE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1286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24764CE-AFE8-8B8A-10ED-EB7B86E52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94" y="0"/>
            <a:ext cx="1893626" cy="6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67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7CCFBA28-3016-5DA4-AE98-7E7EFB89F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90620" cy="6858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BF8BCFE-C7DA-237D-1FB4-BDC68320E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96020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7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0D213F-3E9F-2C50-6B45-766B7844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Media på Internett 3" title="Kleen Tab Rengjøringstabletter">
            <a:hlinkClick r:id="" action="ppaction://media"/>
            <a:extLst>
              <a:ext uri="{FF2B5EF4-FFF2-40B4-BE49-F238E27FC236}">
                <a16:creationId xmlns:a16="http://schemas.microsoft.com/office/drawing/2014/main" id="{62BF3940-CD0D-C3F9-9973-45D47DF52C1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618" y="27581"/>
            <a:ext cx="11802774" cy="66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7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709B64E-F3A5-521C-7318-A51E9473C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5275"/>
          </a:xfrm>
        </p:spPr>
      </p:pic>
    </p:spTree>
    <p:extLst>
      <p:ext uri="{BB962C8B-B14F-4D97-AF65-F5344CB8AC3E}">
        <p14:creationId xmlns:p14="http://schemas.microsoft.com/office/powerpoint/2010/main" val="88722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1AF648-4299-764C-BEAC-C49DF4C4C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93A8F1-FFA5-D5CF-7B72-304347CB6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BD0E3D7-512E-9671-F7DA-5DB091CB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06" y="184170"/>
            <a:ext cx="10665835" cy="674062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AF7B742-5CCB-89AA-4FFB-97477A0C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30" y="184170"/>
            <a:ext cx="951058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6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A09E09E-4E33-983B-ED70-097F6E5D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"/>
            <a:ext cx="12192000" cy="68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5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0416C5-D5B2-2F8D-0FA4-8272C834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4C8521-7E8D-3954-DBA1-9AFD8A701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D458657-810E-C997-1E80-9907F1B9E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17" y="0"/>
            <a:ext cx="10600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3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9145C-B732-4C96-A4B5-816B29A19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762" y="403758"/>
            <a:ext cx="9144000" cy="587141"/>
          </a:xfrm>
        </p:spPr>
        <p:txBody>
          <a:bodyPr/>
          <a:lstStyle/>
          <a:p>
            <a:r>
              <a:rPr lang="en-US" dirty="0" err="1"/>
              <a:t>Sanivex</a:t>
            </a:r>
            <a:r>
              <a:rPr lang="en-US" dirty="0"/>
              <a:t> </a:t>
            </a:r>
            <a:r>
              <a:rPr lang="en-US" dirty="0" err="1"/>
              <a:t>Sanitær</a:t>
            </a:r>
            <a:r>
              <a:rPr lang="en-US" dirty="0"/>
              <a:t> multi </a:t>
            </a:r>
            <a:r>
              <a:rPr lang="en-US" dirty="0" err="1"/>
              <a:t>kleen</a:t>
            </a:r>
            <a:r>
              <a:rPr lang="en-US" dirty="0"/>
              <a:t> </a:t>
            </a:r>
            <a:r>
              <a:rPr lang="en-US" dirty="0" err="1"/>
              <a:t>tablett</a:t>
            </a:r>
            <a:endParaRPr lang="en-GB" sz="3200" dirty="0">
              <a:solidFill>
                <a:srgbClr val="002060"/>
              </a:solidFill>
              <a:ea typeface="+mj-ea"/>
              <a:cs typeface="Calibri Light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73C7CE-A547-4F30-987C-DDC1D9A3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E200-8E79-4FB7-AACC-0DBFED0DFC16}" type="datetime1">
              <a:rPr lang="de-DE" smtClean="0"/>
              <a:pPr/>
              <a:t>17.04.2024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355C41-8938-44EC-8EA5-935C025B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B08D-31FF-48D6-A4A6-A6A2AA0B2B4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61DEA16-02CD-4935-9234-1826B4632D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661" y="1005276"/>
            <a:ext cx="9282112" cy="432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 err="1">
                <a:latin typeface="Candara Light" panose="020E0502030303020204" pitchFamily="34" charset="0"/>
              </a:rPr>
              <a:t>Daglige</a:t>
            </a:r>
            <a:r>
              <a:rPr lang="de-DE" b="1" dirty="0">
                <a:latin typeface="Candara Light" panose="020E0502030303020204" pitchFamily="34" charset="0"/>
              </a:rPr>
              <a:t> </a:t>
            </a:r>
            <a:r>
              <a:rPr lang="de-DE" b="1" dirty="0" err="1">
                <a:latin typeface="Candara Light" panose="020E0502030303020204" pitchFamily="34" charset="0"/>
              </a:rPr>
              <a:t>rengjøring</a:t>
            </a:r>
            <a:r>
              <a:rPr lang="de-DE" b="1" dirty="0">
                <a:latin typeface="Candara Light" panose="020E0502030303020204" pitchFamily="34" charset="0"/>
              </a:rPr>
              <a:t> </a:t>
            </a:r>
            <a:r>
              <a:rPr lang="de-DE" b="1" dirty="0" err="1">
                <a:latin typeface="Candara Light" panose="020E0502030303020204" pitchFamily="34" charset="0"/>
              </a:rPr>
              <a:t>av</a:t>
            </a:r>
            <a:r>
              <a:rPr lang="de-DE" b="1" dirty="0">
                <a:latin typeface="Candara Light" panose="020E0502030303020204" pitchFamily="34" charset="0"/>
              </a:rPr>
              <a:t> </a:t>
            </a:r>
            <a:r>
              <a:rPr lang="de-DE" b="1" dirty="0" err="1">
                <a:latin typeface="Candara Light" panose="020E0502030303020204" pitchFamily="34" charset="0"/>
              </a:rPr>
              <a:t>våtrom</a:t>
            </a:r>
            <a:r>
              <a:rPr lang="de-DE" b="1" dirty="0">
                <a:latin typeface="Candara Light" panose="020E0502030303020204" pitchFamily="34" charset="0"/>
              </a:rPr>
              <a:t> </a:t>
            </a:r>
            <a:r>
              <a:rPr lang="de-DE" b="1" dirty="0" err="1">
                <a:latin typeface="Candara Light" panose="020E0502030303020204" pitchFamily="34" charset="0"/>
              </a:rPr>
              <a:t>som</a:t>
            </a:r>
            <a:r>
              <a:rPr lang="de-DE" b="1" dirty="0">
                <a:latin typeface="Candara Light" panose="020E0502030303020204" pitchFamily="34" charset="0"/>
              </a:rPr>
              <a:t> </a:t>
            </a:r>
            <a:r>
              <a:rPr lang="de-DE" b="1" dirty="0" err="1">
                <a:latin typeface="Candara Light" panose="020E0502030303020204" pitchFamily="34" charset="0"/>
              </a:rPr>
              <a:t>dusj</a:t>
            </a:r>
            <a:r>
              <a:rPr lang="de-DE" b="1" dirty="0">
                <a:latin typeface="Candara Light" panose="020E0502030303020204" pitchFamily="34" charset="0"/>
              </a:rPr>
              <a:t>, </a:t>
            </a:r>
            <a:r>
              <a:rPr lang="de-DE" b="1" dirty="0" err="1">
                <a:latin typeface="Candara Light" panose="020E0502030303020204" pitchFamily="34" charset="0"/>
              </a:rPr>
              <a:t>bad</a:t>
            </a:r>
            <a:r>
              <a:rPr lang="de-DE" b="1" dirty="0">
                <a:latin typeface="Candara Light" panose="020E0502030303020204" pitchFamily="34" charset="0"/>
              </a:rPr>
              <a:t> og </a:t>
            </a:r>
            <a:r>
              <a:rPr lang="de-DE" b="1" dirty="0" err="1">
                <a:latin typeface="Candara Light" panose="020E0502030303020204" pitchFamily="34" charset="0"/>
              </a:rPr>
              <a:t>toaletter</a:t>
            </a:r>
            <a:endParaRPr lang="de-DE" b="1" dirty="0">
              <a:latin typeface="Candara Light" panose="020E0502030303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B774837-63F4-40D8-AE5A-6762C84E1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 l="40519" t="30883" r="42812" b="39215"/>
          <a:stretch/>
        </p:blipFill>
        <p:spPr>
          <a:xfrm>
            <a:off x="6976758" y="4567712"/>
            <a:ext cx="1912957" cy="228960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7470135" y="6341973"/>
            <a:ext cx="9989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b="1" dirty="0">
                <a:solidFill>
                  <a:schemeClr val="tx2"/>
                </a:solidFill>
              </a:rPr>
              <a:t>ca. 3 gram </a:t>
            </a:r>
            <a:r>
              <a:rPr lang="de-CH" sz="1000" b="1" dirty="0" err="1">
                <a:solidFill>
                  <a:schemeClr val="tx2"/>
                </a:solidFill>
              </a:rPr>
              <a:t>tab</a:t>
            </a:r>
            <a:endParaRPr lang="de-CH" sz="1000" b="1" dirty="0">
              <a:solidFill>
                <a:schemeClr val="tx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5601"/>
          <a:stretch/>
        </p:blipFill>
        <p:spPr>
          <a:xfrm>
            <a:off x="9121554" y="1097860"/>
            <a:ext cx="3070445" cy="5623615"/>
          </a:xfrm>
          <a:prstGeom prst="rect">
            <a:avLst/>
          </a:prstGeom>
        </p:spPr>
      </p:pic>
      <p:sp>
        <p:nvSpPr>
          <p:cNvPr id="12" name="Untertitel 6">
            <a:extLst>
              <a:ext uri="{FF2B5EF4-FFF2-40B4-BE49-F238E27FC236}">
                <a16:creationId xmlns:a16="http://schemas.microsoft.com/office/drawing/2014/main" id="{EFAF6275-5ED5-44BA-AEE9-9E6A68D3EC57}"/>
              </a:ext>
            </a:extLst>
          </p:cNvPr>
          <p:cNvSpPr txBox="1">
            <a:spLocks/>
          </p:cNvSpPr>
          <p:nvPr/>
        </p:nvSpPr>
        <p:spPr>
          <a:xfrm>
            <a:off x="219815" y="1483326"/>
            <a:ext cx="8695786" cy="320226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• Fjerner raskt og effektivt de hvite flekkene (kalk fra vannet) som kommer på dusjevegger</a:t>
            </a:r>
          </a:p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• Fjerner lettere rustdannelser som kommer </a:t>
            </a:r>
            <a:r>
              <a:rPr lang="nb-NO" sz="6400" dirty="0" err="1">
                <a:latin typeface="Calibri Light"/>
                <a:ea typeface="+mj-ea"/>
                <a:cs typeface="Calibri Light"/>
              </a:rPr>
              <a:t>ipissoarer</a:t>
            </a:r>
            <a:r>
              <a:rPr lang="nb-NO" sz="6400" dirty="0">
                <a:latin typeface="Calibri Light"/>
                <a:ea typeface="+mj-ea"/>
                <a:cs typeface="Calibri Light"/>
              </a:rPr>
              <a:t> og toalett</a:t>
            </a:r>
          </a:p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• Skjold- og stripefri rengjøring av glassvegger og fliser</a:t>
            </a:r>
          </a:p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• Meget god materialkompatibilitet</a:t>
            </a:r>
          </a:p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• 1 tablett blandes ut i 0,5 liter vann</a:t>
            </a:r>
          </a:p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• Tørker uten å etterlate striper</a:t>
            </a:r>
          </a:p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• Leveres sammen med skum sprayflaske</a:t>
            </a:r>
          </a:p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• Unngå innånding av spraytåke ved å bruke skum sprayflaske, i forhold til vanlige spray flasker</a:t>
            </a:r>
            <a:r>
              <a:rPr lang="en-GB" sz="1600" dirty="0">
                <a:latin typeface="Calibri Light"/>
                <a:ea typeface="+mj-ea"/>
                <a:cs typeface="Calibri Light"/>
              </a:rPr>
              <a:t>	</a:t>
            </a:r>
          </a:p>
          <a:p>
            <a:pPr marL="800100" lvl="1" indent="-342900" algn="l">
              <a:buBlip>
                <a:blip r:embed="rId5"/>
              </a:buBlip>
            </a:pPr>
            <a:endParaRPr lang="en-GB" sz="1600" dirty="0">
              <a:ea typeface="+mj-ea"/>
              <a:cs typeface="Calibri" panose="020F0502020204030204"/>
            </a:endParaRPr>
          </a:p>
          <a:p>
            <a:r>
              <a:rPr lang="en-GB" sz="1600" dirty="0"/>
              <a:t>	</a:t>
            </a:r>
          </a:p>
          <a:p>
            <a:pPr lvl="1" algn="l">
              <a:spcBef>
                <a:spcPts val="0"/>
              </a:spcBef>
            </a:pPr>
            <a:endParaRPr lang="en-GB" sz="1600" dirty="0">
              <a:latin typeface="+mj-lt"/>
            </a:endParaRPr>
          </a:p>
          <a:p>
            <a:pPr lvl="1" algn="l">
              <a:spcBef>
                <a:spcPts val="0"/>
              </a:spcBef>
            </a:pPr>
            <a:endParaRPr lang="en-GB" sz="1600" dirty="0">
              <a:latin typeface="+mj-lt"/>
            </a:endParaRPr>
          </a:p>
          <a:p>
            <a:endParaRPr lang="en-GB" sz="1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6" y="4731111"/>
            <a:ext cx="4352624" cy="1738731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0A756FC9-C3FC-4CDD-84D6-C148AC662FFF}"/>
              </a:ext>
            </a:extLst>
          </p:cNvPr>
          <p:cNvSpPr txBox="1"/>
          <p:nvPr/>
        </p:nvSpPr>
        <p:spPr>
          <a:xfrm>
            <a:off x="1583619" y="6341973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30 Tabs per mono material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recycable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pouch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90E35B4-20AB-4B82-F8BE-EEBDE95EBC82}"/>
              </a:ext>
            </a:extLst>
          </p:cNvPr>
          <p:cNvSpPr txBox="1"/>
          <p:nvPr/>
        </p:nvSpPr>
        <p:spPr>
          <a:xfrm>
            <a:off x="11185864" y="596579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pH: 3,3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4B640087-EE22-8717-FF0E-B82CC1456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5864" y="246817"/>
            <a:ext cx="842653" cy="880465"/>
          </a:xfrm>
          <a:prstGeom prst="rect">
            <a:avLst/>
          </a:prstGeom>
        </p:spPr>
      </p:pic>
      <p:pic>
        <p:nvPicPr>
          <p:cNvPr id="24" name="Picture 4" descr="Es gibt keinen Grund das EU Umweltzeichen in Frage zu stellen – EURACTIV.de">
            <a:extLst>
              <a:ext uri="{FF2B5EF4-FFF2-40B4-BE49-F238E27FC236}">
                <a16:creationId xmlns:a16="http://schemas.microsoft.com/office/drawing/2014/main" id="{0A7223CF-0010-4099-ABE6-4ACF345C7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065" y="1713407"/>
            <a:ext cx="1324979" cy="9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62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9145C-B732-4C96-A4B5-816B29A19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387" y="609509"/>
            <a:ext cx="9144000" cy="587141"/>
          </a:xfrm>
        </p:spPr>
        <p:txBody>
          <a:bodyPr/>
          <a:lstStyle/>
          <a:p>
            <a:r>
              <a:rPr lang="en-US" dirty="0" err="1"/>
              <a:t>Severa</a:t>
            </a:r>
            <a:r>
              <a:rPr lang="en-US" dirty="0"/>
              <a:t> Universal multi </a:t>
            </a:r>
            <a:r>
              <a:rPr lang="en-US" dirty="0" err="1"/>
              <a:t>kleen</a:t>
            </a:r>
            <a:r>
              <a:rPr lang="en-US" dirty="0"/>
              <a:t> </a:t>
            </a:r>
            <a:r>
              <a:rPr lang="en-US" dirty="0" err="1"/>
              <a:t>tablett</a:t>
            </a:r>
            <a:endParaRPr lang="en-GB" sz="3200" dirty="0">
              <a:solidFill>
                <a:srgbClr val="002060"/>
              </a:solidFill>
              <a:ea typeface="+mj-ea"/>
              <a:cs typeface="Calibri Light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73C7CE-A547-4F30-987C-DDC1D9A3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E200-8E79-4FB7-AACC-0DBFED0DFC16}" type="datetime1">
              <a:rPr lang="de-DE" smtClean="0"/>
              <a:pPr/>
              <a:t>17.04.2024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355C41-8938-44EC-8EA5-935C025B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B08D-31FF-48D6-A4A6-A6A2AA0B2B4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61DEA16-02CD-4935-9234-1826B4632D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011" y="1272274"/>
            <a:ext cx="9282112" cy="43253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Lett </a:t>
            </a:r>
            <a:r>
              <a:rPr lang="de-DE" dirty="0" err="1"/>
              <a:t>alkalisk</a:t>
            </a:r>
            <a:r>
              <a:rPr lang="de-DE" dirty="0"/>
              <a:t> </a:t>
            </a:r>
            <a:r>
              <a:rPr lang="de-DE" dirty="0" err="1"/>
              <a:t>sanitær</a:t>
            </a:r>
            <a:r>
              <a:rPr lang="de-DE" dirty="0"/>
              <a:t> og </a:t>
            </a:r>
            <a:r>
              <a:rPr lang="de-DE" dirty="0" err="1"/>
              <a:t>allrengjørings</a:t>
            </a:r>
            <a:r>
              <a:rPr lang="de-DE" dirty="0"/>
              <a:t> </a:t>
            </a:r>
            <a:r>
              <a:rPr lang="de-DE" dirty="0" err="1"/>
              <a:t>middel</a:t>
            </a:r>
            <a:r>
              <a:rPr lang="de-DE" dirty="0"/>
              <a:t>)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F9D3CE-71EF-439D-B6F0-185C9F1DD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 l="62362" t="29938" r="20969" b="40160"/>
          <a:stretch/>
        </p:blipFill>
        <p:spPr>
          <a:xfrm>
            <a:off x="5373704" y="4379065"/>
            <a:ext cx="1912709" cy="2289303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649641" y="4253773"/>
            <a:ext cx="1207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b="1" dirty="0" err="1">
                <a:solidFill>
                  <a:schemeClr val="tx2"/>
                </a:solidFill>
              </a:rPr>
              <a:t>Approx</a:t>
            </a:r>
            <a:r>
              <a:rPr lang="de-CH" sz="1000" b="1" dirty="0">
                <a:solidFill>
                  <a:schemeClr val="tx2"/>
                </a:solidFill>
              </a:rPr>
              <a:t>. 3 gram </a:t>
            </a:r>
            <a:r>
              <a:rPr lang="de-CH" sz="1000" b="1" dirty="0" err="1">
                <a:solidFill>
                  <a:schemeClr val="tx2"/>
                </a:solidFill>
              </a:rPr>
              <a:t>tab</a:t>
            </a:r>
            <a:endParaRPr lang="de-CH" sz="1000" b="1" dirty="0">
              <a:solidFill>
                <a:schemeClr val="tx2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8" r="32289"/>
          <a:stretch/>
        </p:blipFill>
        <p:spPr>
          <a:xfrm>
            <a:off x="9002126" y="887660"/>
            <a:ext cx="2816417" cy="5538165"/>
          </a:xfrm>
          <a:prstGeom prst="rect">
            <a:avLst/>
          </a:prstGeom>
        </p:spPr>
      </p:pic>
      <p:sp>
        <p:nvSpPr>
          <p:cNvPr id="15" name="Untertitel 6">
            <a:extLst>
              <a:ext uri="{FF2B5EF4-FFF2-40B4-BE49-F238E27FC236}">
                <a16:creationId xmlns:a16="http://schemas.microsoft.com/office/drawing/2014/main" id="{6BA5DA00-F37A-43AF-BFB9-8C60E0ABC5DE}"/>
              </a:ext>
            </a:extLst>
          </p:cNvPr>
          <p:cNvSpPr txBox="1">
            <a:spLocks/>
          </p:cNvSpPr>
          <p:nvPr/>
        </p:nvSpPr>
        <p:spPr>
          <a:xfrm>
            <a:off x="1" y="1643938"/>
            <a:ext cx="7590408" cy="1881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• Hurtigvirkende </a:t>
            </a:r>
            <a:r>
              <a:rPr lang="nb-NO" sz="6400" dirty="0" err="1">
                <a:latin typeface="Calibri Light"/>
                <a:ea typeface="+mj-ea"/>
                <a:cs typeface="Calibri Light"/>
              </a:rPr>
              <a:t>pga</a:t>
            </a:r>
            <a:r>
              <a:rPr lang="nb-NO" sz="6400" dirty="0">
                <a:latin typeface="Calibri Light"/>
                <a:ea typeface="+mj-ea"/>
                <a:cs typeface="Calibri Light"/>
              </a:rPr>
              <a:t> den spesielle kombinasjon av aktive ingredienser</a:t>
            </a:r>
          </a:p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• Ideell for våt og fuktig rengjøring på alle behandlede og ubehandlede gulvbelegg</a:t>
            </a:r>
          </a:p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• Svært effektiv for den daglige rengjøringsrutinen av alle typer overflater</a:t>
            </a:r>
          </a:p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• Meget god materialkompatibilitet</a:t>
            </a:r>
          </a:p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• 1 tablett blandes ut i 0,5 liter vann</a:t>
            </a:r>
          </a:p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• Tørker uten å etterlate striper og skjolder</a:t>
            </a:r>
          </a:p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• Enkel og sikker dosering</a:t>
            </a:r>
          </a:p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• Leveres sammen med skum sprayflaske</a:t>
            </a:r>
          </a:p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• </a:t>
            </a:r>
            <a:r>
              <a:rPr lang="nb-NO" sz="6400" dirty="0" err="1">
                <a:latin typeface="Calibri Light"/>
                <a:ea typeface="+mj-ea"/>
                <a:cs typeface="Calibri Light"/>
              </a:rPr>
              <a:t>Ungå</a:t>
            </a:r>
            <a:r>
              <a:rPr lang="nb-NO" sz="6400" dirty="0">
                <a:latin typeface="Calibri Light"/>
                <a:ea typeface="+mj-ea"/>
                <a:cs typeface="Calibri Light"/>
              </a:rPr>
              <a:t> innånding av spraytåke ved å bruke skum</a:t>
            </a:r>
          </a:p>
          <a:p>
            <a:pPr lvl="1" algn="l">
              <a:lnSpc>
                <a:spcPct val="150000"/>
              </a:lnSpc>
            </a:pPr>
            <a:r>
              <a:rPr lang="nb-NO" sz="6400" dirty="0">
                <a:latin typeface="Calibri Light"/>
                <a:ea typeface="+mj-ea"/>
                <a:cs typeface="Calibri Light"/>
              </a:rPr>
              <a:t>sprayflaske, i forhold til vanlige sprayflasker</a:t>
            </a:r>
          </a:p>
          <a:p>
            <a:pPr lvl="1" algn="l">
              <a:lnSpc>
                <a:spcPct val="150000"/>
              </a:lnSpc>
            </a:pPr>
            <a:r>
              <a:rPr lang="nb-NO" sz="3400" dirty="0">
                <a:latin typeface="Calibri Light"/>
                <a:ea typeface="+mj-ea"/>
                <a:cs typeface="Calibri Light"/>
              </a:rPr>
              <a:t>• Lukter som friske blomster</a:t>
            </a:r>
            <a:r>
              <a:rPr lang="en-GB" sz="3400" dirty="0">
                <a:latin typeface="Calibri Light"/>
                <a:ea typeface="+mj-ea"/>
                <a:cs typeface="Calibri Light"/>
              </a:rPr>
              <a:t>	</a:t>
            </a:r>
          </a:p>
          <a:p>
            <a:pPr marL="800100" lvl="1" indent="-342900" algn="l">
              <a:buBlip>
                <a:blip r:embed="rId5"/>
              </a:buBlip>
            </a:pPr>
            <a:endParaRPr lang="en-GB" sz="1600" dirty="0">
              <a:ea typeface="+mj-ea"/>
              <a:cs typeface="Calibri" panose="020F0502020204030204"/>
            </a:endParaRPr>
          </a:p>
          <a:p>
            <a:r>
              <a:rPr lang="en-GB" sz="1600" dirty="0"/>
              <a:t>	</a:t>
            </a:r>
          </a:p>
          <a:p>
            <a:pPr lvl="1" algn="l">
              <a:spcBef>
                <a:spcPts val="0"/>
              </a:spcBef>
            </a:pPr>
            <a:endParaRPr lang="en-GB" sz="1600" dirty="0">
              <a:latin typeface="+mj-lt"/>
            </a:endParaRPr>
          </a:p>
          <a:p>
            <a:pPr lvl="1" algn="l">
              <a:spcBef>
                <a:spcPts val="0"/>
              </a:spcBef>
            </a:pPr>
            <a:endParaRPr lang="en-GB" sz="1600" dirty="0">
              <a:latin typeface="+mj-lt"/>
            </a:endParaRPr>
          </a:p>
          <a:p>
            <a:endParaRPr lang="en-GB" sz="16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3" y="4646596"/>
            <a:ext cx="4535504" cy="1811786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49AEF05-7F45-3DBD-3ED9-C14FE46EEE39}"/>
              </a:ext>
            </a:extLst>
          </p:cNvPr>
          <p:cNvSpPr txBox="1"/>
          <p:nvPr/>
        </p:nvSpPr>
        <p:spPr>
          <a:xfrm>
            <a:off x="11104886" y="590251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pH: 9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0B063811-B26B-77FF-FDF9-8679141C9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1053" y="205226"/>
            <a:ext cx="841321" cy="883997"/>
          </a:xfrm>
          <a:prstGeom prst="rect">
            <a:avLst/>
          </a:prstGeom>
        </p:spPr>
      </p:pic>
      <p:pic>
        <p:nvPicPr>
          <p:cNvPr id="14" name="Picture 4" descr="Es gibt keinen Grund das EU Umweltzeichen in Frage zu stellen – EURACTIV.de">
            <a:extLst>
              <a:ext uri="{FF2B5EF4-FFF2-40B4-BE49-F238E27FC236}">
                <a16:creationId xmlns:a16="http://schemas.microsoft.com/office/drawing/2014/main" id="{4A1742CE-7359-4979-A157-C2062C819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43" y="1281150"/>
            <a:ext cx="1270795" cy="9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1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9145C-B732-4C96-A4B5-816B29A19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762" y="420483"/>
            <a:ext cx="9144000" cy="587141"/>
          </a:xfrm>
        </p:spPr>
        <p:txBody>
          <a:bodyPr/>
          <a:lstStyle/>
          <a:p>
            <a:r>
              <a:rPr lang="fi-FI" dirty="0"/>
              <a:t>Purina Catering multi kleen tablett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73C7CE-A547-4F30-987C-DDC1D9A3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E200-8E79-4FB7-AACC-0DBFED0DFC16}" type="datetime1">
              <a:rPr lang="de-DE" smtClean="0"/>
              <a:pPr/>
              <a:t>17.04.2024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355C41-8938-44EC-8EA5-935C025B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9B08D-31FF-48D6-A4A6-A6A2AA0B2B4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61DEA16-02CD-4935-9234-1826B4632D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762" y="957357"/>
            <a:ext cx="9282112" cy="432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rengjøring</a:t>
            </a:r>
            <a:r>
              <a:rPr lang="de-DE" dirty="0"/>
              <a:t> </a:t>
            </a:r>
            <a:r>
              <a:rPr lang="de-DE" dirty="0" err="1"/>
              <a:t>av</a:t>
            </a:r>
            <a:r>
              <a:rPr lang="de-DE" dirty="0"/>
              <a:t> </a:t>
            </a:r>
            <a:r>
              <a:rPr lang="de-DE" dirty="0" err="1"/>
              <a:t>kjøkken</a:t>
            </a:r>
            <a:r>
              <a:rPr lang="de-DE" dirty="0"/>
              <a:t>/</a:t>
            </a:r>
            <a:r>
              <a:rPr lang="de-DE" dirty="0" err="1"/>
              <a:t>catering</a:t>
            </a:r>
            <a:r>
              <a:rPr lang="de-DE" dirty="0"/>
              <a:t> 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DA52D9D-26EA-4030-9DDE-CFFCB43F11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8676" t="30939" r="64655" b="39159"/>
          <a:stretch/>
        </p:blipFill>
        <p:spPr>
          <a:xfrm>
            <a:off x="6139677" y="4333878"/>
            <a:ext cx="1738336" cy="208059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6488741" y="6314406"/>
            <a:ext cx="10198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000" b="1" dirty="0">
                <a:solidFill>
                  <a:schemeClr val="tx2"/>
                </a:solidFill>
              </a:rPr>
              <a:t>Ca. 3 gram </a:t>
            </a:r>
            <a:r>
              <a:rPr lang="de-CH" sz="1000" b="1" dirty="0" err="1">
                <a:solidFill>
                  <a:schemeClr val="tx2"/>
                </a:solidFill>
              </a:rPr>
              <a:t>tab</a:t>
            </a:r>
            <a:endParaRPr lang="de-CH" sz="1000" b="1" dirty="0">
              <a:solidFill>
                <a:schemeClr val="tx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2" r="48294"/>
          <a:stretch/>
        </p:blipFill>
        <p:spPr>
          <a:xfrm>
            <a:off x="9095042" y="1047350"/>
            <a:ext cx="3380624" cy="5319097"/>
          </a:xfrm>
          <a:prstGeom prst="rect">
            <a:avLst/>
          </a:prstGeom>
        </p:spPr>
      </p:pic>
      <p:sp>
        <p:nvSpPr>
          <p:cNvPr id="12" name="Untertitel 6">
            <a:extLst>
              <a:ext uri="{FF2B5EF4-FFF2-40B4-BE49-F238E27FC236}">
                <a16:creationId xmlns:a16="http://schemas.microsoft.com/office/drawing/2014/main" id="{1248C04A-66A9-4FC8-BBFD-3374A7CFE492}"/>
              </a:ext>
            </a:extLst>
          </p:cNvPr>
          <p:cNvSpPr txBox="1">
            <a:spLocks/>
          </p:cNvSpPr>
          <p:nvPr/>
        </p:nvSpPr>
        <p:spPr>
          <a:xfrm>
            <a:off x="37298" y="1173609"/>
            <a:ext cx="9390787" cy="3984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50000"/>
              </a:lnSpc>
            </a:pPr>
            <a:endParaRPr lang="de-DE" sz="1600" dirty="0">
              <a:latin typeface="Calibri Light"/>
              <a:ea typeface="+mj-ea"/>
              <a:cs typeface="Calibri Light"/>
            </a:endParaRPr>
          </a:p>
          <a:p>
            <a:pPr lvl="1" algn="l"/>
            <a:r>
              <a:rPr lang="nb-NO" sz="1600" dirty="0">
                <a:latin typeface="Calibri Light"/>
                <a:ea typeface="+mj-ea"/>
                <a:cs typeface="Calibri Light"/>
              </a:rPr>
              <a:t>• Svært effektiv for den daglige rengjøringsrutinen  av alle typer overflater som border, benker osv.</a:t>
            </a:r>
          </a:p>
          <a:p>
            <a:pPr lvl="1" algn="l"/>
            <a:r>
              <a:rPr lang="nb-NO" sz="1600" dirty="0">
                <a:latin typeface="Calibri Light"/>
                <a:ea typeface="+mj-ea"/>
                <a:cs typeface="Calibri Light"/>
              </a:rPr>
              <a:t>• Egner veldig godt til rengjøring på kjøkken  &amp; catering områder</a:t>
            </a:r>
          </a:p>
          <a:p>
            <a:pPr lvl="1" algn="l"/>
            <a:r>
              <a:rPr lang="nb-NO" sz="1600" dirty="0">
                <a:latin typeface="Calibri Light"/>
                <a:ea typeface="+mj-ea"/>
                <a:cs typeface="Calibri Light"/>
              </a:rPr>
              <a:t>• Fjerner skitt og matfett fra nevnte områder</a:t>
            </a:r>
          </a:p>
          <a:p>
            <a:pPr lvl="1" algn="l"/>
            <a:r>
              <a:rPr lang="nb-NO" sz="1600" dirty="0">
                <a:latin typeface="Calibri Light"/>
                <a:ea typeface="+mj-ea"/>
                <a:cs typeface="Calibri Light"/>
              </a:rPr>
              <a:t>• Skjold- og strekfri rengjøring av </a:t>
            </a:r>
            <a:r>
              <a:rPr lang="nb-NO" sz="1600" dirty="0" err="1">
                <a:latin typeface="Calibri Light"/>
                <a:ea typeface="+mj-ea"/>
                <a:cs typeface="Calibri Light"/>
              </a:rPr>
              <a:t>kjøkkenflater</a:t>
            </a:r>
            <a:endParaRPr lang="nb-NO" sz="1600" dirty="0">
              <a:latin typeface="Calibri Light"/>
              <a:ea typeface="+mj-ea"/>
              <a:cs typeface="Calibri Light"/>
            </a:endParaRPr>
          </a:p>
          <a:p>
            <a:pPr lvl="1" algn="l"/>
            <a:r>
              <a:rPr lang="nb-NO" sz="1600" dirty="0">
                <a:latin typeface="Calibri Light"/>
                <a:ea typeface="+mj-ea"/>
                <a:cs typeface="Calibri Light"/>
              </a:rPr>
              <a:t>• Meget god materialkompatibilitet</a:t>
            </a:r>
          </a:p>
          <a:p>
            <a:pPr lvl="1" algn="l"/>
            <a:r>
              <a:rPr lang="nb-NO" sz="1600" dirty="0">
                <a:latin typeface="Calibri Light"/>
                <a:ea typeface="+mj-ea"/>
                <a:cs typeface="Calibri Light"/>
              </a:rPr>
              <a:t>• 1 tablett blandes ut i 0,5 liter vann</a:t>
            </a:r>
          </a:p>
          <a:p>
            <a:pPr lvl="1" algn="l"/>
            <a:r>
              <a:rPr lang="nb-NO" sz="1600" dirty="0">
                <a:latin typeface="Calibri Light"/>
                <a:ea typeface="+mj-ea"/>
                <a:cs typeface="Calibri Light"/>
              </a:rPr>
              <a:t>• Tørker uten å etterlate striper</a:t>
            </a:r>
          </a:p>
          <a:p>
            <a:pPr lvl="1" algn="l"/>
            <a:r>
              <a:rPr lang="nb-NO" sz="1600" dirty="0">
                <a:latin typeface="Calibri Light"/>
                <a:ea typeface="+mj-ea"/>
                <a:cs typeface="Calibri Light"/>
              </a:rPr>
              <a:t>• Leveres sammen med skum sprayflaske.</a:t>
            </a:r>
          </a:p>
          <a:p>
            <a:pPr lvl="1" algn="l"/>
            <a:r>
              <a:rPr lang="nb-NO" sz="1600" dirty="0">
                <a:latin typeface="Calibri Light"/>
                <a:ea typeface="+mj-ea"/>
                <a:cs typeface="Calibri Light"/>
              </a:rPr>
              <a:t>• Unngå innånding av spraytåke ved å bruke skum </a:t>
            </a:r>
            <a:r>
              <a:rPr lang="nb-NO" sz="1600" dirty="0" err="1">
                <a:latin typeface="Calibri Light"/>
                <a:ea typeface="+mj-ea"/>
                <a:cs typeface="Calibri Light"/>
              </a:rPr>
              <a:t>sprayflask</a:t>
            </a:r>
            <a:r>
              <a:rPr lang="nb-NO" sz="1600" dirty="0">
                <a:latin typeface="Calibri Light"/>
                <a:ea typeface="+mj-ea"/>
                <a:cs typeface="Calibri Light"/>
              </a:rPr>
              <a:t>, i forhold til vanlige sprayflasker</a:t>
            </a:r>
            <a:endParaRPr lang="en-GB" sz="1600" dirty="0">
              <a:latin typeface="Calibri Light"/>
              <a:ea typeface="+mj-ea"/>
              <a:cs typeface="Calibri Light"/>
            </a:endParaRPr>
          </a:p>
          <a:p>
            <a:pPr marL="800100" lvl="1" indent="-342900" algn="l">
              <a:buBlip>
                <a:blip r:embed="rId5"/>
              </a:buBlip>
            </a:pPr>
            <a:endParaRPr lang="en-GB" sz="1600" dirty="0">
              <a:ea typeface="+mj-ea"/>
              <a:cs typeface="Calibri" panose="020F0502020204030204"/>
            </a:endParaRPr>
          </a:p>
          <a:p>
            <a:r>
              <a:rPr lang="en-GB" sz="1600" dirty="0"/>
              <a:t>	</a:t>
            </a:r>
          </a:p>
          <a:p>
            <a:pPr lvl="1" algn="l">
              <a:spcBef>
                <a:spcPts val="0"/>
              </a:spcBef>
            </a:pPr>
            <a:endParaRPr lang="en-GB" sz="1600" dirty="0">
              <a:latin typeface="+mj-lt"/>
            </a:endParaRPr>
          </a:p>
          <a:p>
            <a:pPr lvl="1" algn="l">
              <a:spcBef>
                <a:spcPts val="0"/>
              </a:spcBef>
            </a:pPr>
            <a:endParaRPr lang="en-GB" sz="1600" dirty="0">
              <a:latin typeface="+mj-lt"/>
            </a:endParaRPr>
          </a:p>
          <a:p>
            <a:endParaRPr lang="en-GB" sz="1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27" y="4639546"/>
            <a:ext cx="4323748" cy="1727196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9ECAB78-C6EA-CFE3-B6C8-79CFAF9938E3}"/>
              </a:ext>
            </a:extLst>
          </p:cNvPr>
          <p:cNvSpPr txBox="1"/>
          <p:nvPr/>
        </p:nvSpPr>
        <p:spPr>
          <a:xfrm>
            <a:off x="10981496" y="5806559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pH: 10,5</a:t>
            </a:r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E2277B5E-70AF-7CDC-1220-81F2D4677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0296" y="240110"/>
            <a:ext cx="841321" cy="883997"/>
          </a:xfrm>
          <a:prstGeom prst="rect">
            <a:avLst/>
          </a:prstGeom>
        </p:spPr>
      </p:pic>
      <p:pic>
        <p:nvPicPr>
          <p:cNvPr id="17" name="Picture 4" descr="Es gibt keinen Grund das EU Umweltzeichen in Frage zu stellen – EURACTIV.de">
            <a:extLst>
              <a:ext uri="{FF2B5EF4-FFF2-40B4-BE49-F238E27FC236}">
                <a16:creationId xmlns:a16="http://schemas.microsoft.com/office/drawing/2014/main" id="{9030F806-C007-422A-A180-8F8003138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649" y="1814864"/>
            <a:ext cx="1535484" cy="11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9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331</Words>
  <Application>Microsoft Office PowerPoint</Application>
  <PresentationFormat>Widescreen</PresentationFormat>
  <Paragraphs>60</Paragraphs>
  <Slides>11</Slides>
  <Notes>3</Notes>
  <HiddenSlides>0</HiddenSlides>
  <MMClips>1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 Light</vt:lpstr>
      <vt:lpstr>Candara Light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Sanivex Sanitær multi kleen tablett</vt:lpstr>
      <vt:lpstr>Severa Universal multi kleen tablett</vt:lpstr>
      <vt:lpstr>Purina Catering multi kleen tablett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Cleaning by Tablets – Sustainable and efficient</dc:title>
  <dc:creator>Terje Fjærestrand</dc:creator>
  <cp:lastModifiedBy>Frode Larsen</cp:lastModifiedBy>
  <cp:revision>2</cp:revision>
  <dcterms:created xsi:type="dcterms:W3CDTF">2024-04-17T05:04:40Z</dcterms:created>
  <dcterms:modified xsi:type="dcterms:W3CDTF">2024-04-17T09:19:50Z</dcterms:modified>
</cp:coreProperties>
</file>