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5" r:id="rId2"/>
    <p:sldId id="463" r:id="rId3"/>
    <p:sldId id="432" r:id="rId4"/>
    <p:sldId id="456" r:id="rId5"/>
    <p:sldId id="444" r:id="rId6"/>
    <p:sldId id="442" r:id="rId7"/>
    <p:sldId id="480" r:id="rId8"/>
    <p:sldId id="481" r:id="rId9"/>
    <p:sldId id="478" r:id="rId10"/>
    <p:sldId id="479" r:id="rId11"/>
    <p:sldId id="486" r:id="rId12"/>
    <p:sldId id="475" r:id="rId13"/>
    <p:sldId id="446" r:id="rId14"/>
    <p:sldId id="453" r:id="rId15"/>
    <p:sldId id="455" r:id="rId16"/>
    <p:sldId id="445" r:id="rId17"/>
    <p:sldId id="447" r:id="rId18"/>
    <p:sldId id="467" r:id="rId19"/>
    <p:sldId id="443" r:id="rId20"/>
    <p:sldId id="451" r:id="rId21"/>
    <p:sldId id="484" r:id="rId22"/>
    <p:sldId id="452" r:id="rId23"/>
    <p:sldId id="461" r:id="rId24"/>
    <p:sldId id="465" r:id="rId25"/>
    <p:sldId id="466" r:id="rId26"/>
    <p:sldId id="437" r:id="rId27"/>
    <p:sldId id="459" r:id="rId28"/>
    <p:sldId id="454" r:id="rId29"/>
    <p:sldId id="488" r:id="rId30"/>
    <p:sldId id="401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15"/>
    <a:srgbClr val="F6F8F7"/>
    <a:srgbClr val="5A99D3"/>
    <a:srgbClr val="2E2E2E"/>
    <a:srgbClr val="ED0912"/>
    <a:srgbClr val="548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91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D354F2A-4CB7-4FCB-8DAD-078D10129CD3}" type="datetimeFigureOut">
              <a:rPr lang="en-SG" smtClean="0"/>
              <a:t>8/4/2024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2085067-6072-4638-A160-10A19DF69FE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0239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BE878A-A0E1-44A4-9499-C8F871DFEAFE}" type="datetimeFigureOut">
              <a:rPr lang="en-SG" smtClean="0"/>
              <a:t>8/4/2024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53EDA09-CBE8-400A-B8D6-33F33445BA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453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9414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r>
              <a:rPr lang="en-SG" dirty="0"/>
              <a:t>What is the % for Battery / clean water tank / Recovery tank 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018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645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0353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</a:p>
          <a:p>
            <a:pPr defTabSz="966612">
              <a:defRPr/>
            </a:pPr>
            <a:r>
              <a:rPr lang="en-US" b="1" dirty="0"/>
              <a:t>Note: </a:t>
            </a:r>
            <a:r>
              <a:rPr lang="en-US" b="0" dirty="0"/>
              <a:t>Option about auto-localization</a:t>
            </a:r>
          </a:p>
          <a:p>
            <a:pPr defTabSz="966612">
              <a:defRPr/>
            </a:pPr>
            <a:r>
              <a:rPr lang="en-US" b="0" dirty="0">
                <a:sym typeface="Wingdings" panose="05000000000000000000" pitchFamily="2" charset="2"/>
              </a:rPr>
              <a:t> </a:t>
            </a:r>
            <a:r>
              <a:rPr lang="en-US" b="0" dirty="0"/>
              <a:t>Robot will not start cleaning operations if localization not successful</a:t>
            </a:r>
          </a:p>
          <a:p>
            <a:pPr marL="171450" indent="-171450" defTabSz="966612">
              <a:buFont typeface="Wingdings" panose="05000000000000000000" pitchFamily="2" charset="2"/>
              <a:buChar char="è"/>
              <a:defRPr/>
            </a:pPr>
            <a:r>
              <a:rPr lang="en-SG" b="0" dirty="0">
                <a:sym typeface="Wingdings" panose="05000000000000000000" pitchFamily="2" charset="2"/>
              </a:rPr>
              <a:t>Can Be tested on the field.</a:t>
            </a:r>
          </a:p>
          <a:p>
            <a:pPr marL="171450" indent="-171450" defTabSz="966612">
              <a:buFont typeface="Wingdings" panose="05000000000000000000" pitchFamily="2" charset="2"/>
              <a:buChar char="è"/>
              <a:defRPr/>
            </a:pPr>
            <a:r>
              <a:rPr lang="en-SG" b="0" dirty="0">
                <a:sym typeface="Wingdings" panose="05000000000000000000" pitchFamily="2" charset="2"/>
              </a:rPr>
              <a:t>Choose few robot to start first</a:t>
            </a:r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173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1677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✅Done✅</a:t>
            </a:r>
          </a:p>
          <a:p>
            <a:pPr defTabSz="966612">
              <a:defRPr/>
            </a:pPr>
            <a:r>
              <a:rPr lang="en-US" b="1" dirty="0"/>
              <a:t>Note: </a:t>
            </a:r>
            <a:r>
              <a:rPr lang="en-US" dirty="0"/>
              <a:t>Dust on the charging station QR code can also affect META-SCRUB 60 to read it.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893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948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694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8985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9729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3415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4933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TBC</a:t>
            </a:r>
          </a:p>
          <a:p>
            <a:pPr defTabSz="966612"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805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pPr defTabSz="966612"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672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928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753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✅Done✅</a:t>
            </a:r>
            <a:endParaRPr lang="en-SG" dirty="0">
              <a:solidFill>
                <a:schemeClr val="bg1"/>
              </a:solidFill>
            </a:endParaRPr>
          </a:p>
          <a:p>
            <a:endParaRPr lang="en-SG" dirty="0">
              <a:solidFill>
                <a:schemeClr val="bg1"/>
              </a:solidFill>
            </a:endParaRPr>
          </a:p>
          <a:p>
            <a:r>
              <a:rPr lang="en-SG" dirty="0">
                <a:solidFill>
                  <a:schemeClr val="bg1"/>
                </a:solidFill>
              </a:rPr>
              <a:t>Robot failed to return to the charging Station:</a:t>
            </a:r>
          </a:p>
          <a:p>
            <a:r>
              <a:rPr lang="en-SG" dirty="0">
                <a:solidFill>
                  <a:schemeClr val="bg1"/>
                </a:solidFill>
              </a:rPr>
              <a:t>Not enough lights (too dark).</a:t>
            </a:r>
          </a:p>
          <a:p>
            <a:r>
              <a:rPr lang="en-SG" dirty="0">
                <a:solidFill>
                  <a:schemeClr val="bg1"/>
                </a:solidFill>
              </a:rPr>
              <a:t>Charging station has been moved.</a:t>
            </a:r>
          </a:p>
          <a:p>
            <a:r>
              <a:rPr lang="en-SG" dirty="0">
                <a:solidFill>
                  <a:schemeClr val="bg1"/>
                </a:solidFill>
              </a:rPr>
              <a:t>Charging station is not turned on.</a:t>
            </a:r>
          </a:p>
          <a:p>
            <a:r>
              <a:rPr lang="en-SG" dirty="0">
                <a:solidFill>
                  <a:schemeClr val="bg1"/>
                </a:solidFill>
              </a:rPr>
              <a:t>Obstacles between robot and charging station.</a:t>
            </a:r>
          </a:p>
          <a:p>
            <a:r>
              <a:rPr lang="en-SG" dirty="0">
                <a:solidFill>
                  <a:schemeClr val="bg1"/>
                </a:solidFill>
              </a:rPr>
              <a:t>Localization is not accurate.</a:t>
            </a:r>
          </a:p>
          <a:p>
            <a:endParaRPr lang="en-SG" dirty="0">
              <a:solidFill>
                <a:schemeClr val="bg1"/>
              </a:solidFill>
            </a:endParaRPr>
          </a:p>
          <a:p>
            <a:r>
              <a:rPr lang="en-SG" dirty="0">
                <a:solidFill>
                  <a:schemeClr val="bg1"/>
                </a:solidFill>
              </a:rPr>
              <a:t>The robot ends operations and returns to charging station:</a:t>
            </a:r>
          </a:p>
          <a:p>
            <a:r>
              <a:rPr lang="en-SG" dirty="0">
                <a:solidFill>
                  <a:schemeClr val="bg1"/>
                </a:solidFill>
              </a:rPr>
              <a:t>Cleaning task is completed.</a:t>
            </a:r>
          </a:p>
          <a:p>
            <a:r>
              <a:rPr lang="en-SG" dirty="0">
                <a:solidFill>
                  <a:schemeClr val="bg1"/>
                </a:solidFill>
              </a:rPr>
              <a:t>Battery level Low.</a:t>
            </a:r>
          </a:p>
          <a:p>
            <a:r>
              <a:rPr lang="en-SG" dirty="0">
                <a:solidFill>
                  <a:schemeClr val="bg1"/>
                </a:solidFill>
              </a:rPr>
              <a:t>Clean water level low.</a:t>
            </a:r>
          </a:p>
          <a:p>
            <a:r>
              <a:rPr lang="en-SG" dirty="0">
                <a:solidFill>
                  <a:schemeClr val="bg1"/>
                </a:solidFill>
              </a:rPr>
              <a:t>Recovery tank full.</a:t>
            </a:r>
          </a:p>
          <a:p>
            <a:pPr defTabSz="966612"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676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5696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pPr defTabSz="966612"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7878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408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654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1390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138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953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956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r>
              <a:rPr lang="en-SG" dirty="0"/>
              <a:t>What is the % for Battery / clean water tank / Recovery tank 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806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r>
              <a:rPr lang="en-SG" dirty="0"/>
              <a:t>What is the % for Battery / clean water tank / Recovery tank 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130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r>
              <a:rPr lang="en-SG" dirty="0"/>
              <a:t>What is the % for Battery / clean water tank / Recovery tank 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54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✅Done✅</a:t>
            </a:r>
            <a:endParaRPr lang="en-SG" dirty="0"/>
          </a:p>
          <a:p>
            <a:r>
              <a:rPr lang="en-SG" dirty="0"/>
              <a:t>What is the % for Battery / clean water tank / Recovery tank 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DA09-CBE8-400A-B8D6-33F33445BA08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350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607EAC-2A95-4B3F-A2C0-ACC42A438FC6}"/>
              </a:ext>
            </a:extLst>
          </p:cNvPr>
          <p:cNvSpPr/>
          <p:nvPr userDrawn="1"/>
        </p:nvSpPr>
        <p:spPr>
          <a:xfrm>
            <a:off x="0" y="2"/>
            <a:ext cx="12192000" cy="802432"/>
          </a:xfrm>
          <a:prstGeom prst="rect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63FF14-0B0A-4B02-B17B-D89D24EBD053}"/>
              </a:ext>
            </a:extLst>
          </p:cNvPr>
          <p:cNvSpPr/>
          <p:nvPr userDrawn="1"/>
        </p:nvSpPr>
        <p:spPr>
          <a:xfrm>
            <a:off x="0" y="6055568"/>
            <a:ext cx="12192000" cy="802432"/>
          </a:xfrm>
          <a:prstGeom prst="rect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21777" y="2601119"/>
            <a:ext cx="9144000" cy="16557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716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"/>
            <a:ext cx="12192000" cy="802432"/>
          </a:xfrm>
          <a:prstGeom prst="rect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838200" y="35860"/>
            <a:ext cx="10515600" cy="80243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Click to add text</a:t>
            </a:r>
            <a:endParaRPr lang="en-SG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838200" y="1260792"/>
            <a:ext cx="10515600" cy="4192645"/>
          </a:xfrm>
          <a:prstGeom prst="rect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055568"/>
            <a:ext cx="12192000" cy="802432"/>
          </a:xfrm>
          <a:prstGeom prst="rect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D6C5630-0260-41B7-B3FB-6EBDA401C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626" y="6129233"/>
            <a:ext cx="649857" cy="6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C3F83F-60CF-44BA-9046-0E49555287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360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6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29.pn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jpe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36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jpe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94ADE835-039E-BB4D-47E7-975429224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37194-2043-468F-8FC5-945E5C40FDE9}"/>
              </a:ext>
            </a:extLst>
          </p:cNvPr>
          <p:cNvSpPr txBox="1"/>
          <p:nvPr/>
        </p:nvSpPr>
        <p:spPr>
          <a:xfrm>
            <a:off x="1240418" y="4046091"/>
            <a:ext cx="9711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i="1" dirty="0" err="1"/>
              <a:t>Avanserte</a:t>
            </a:r>
            <a:r>
              <a:rPr lang="en-SG" sz="6000" b="1" i="1" dirty="0"/>
              <a:t> </a:t>
            </a:r>
            <a:r>
              <a:rPr lang="en-SG" sz="6000" b="1" i="1" dirty="0" err="1"/>
              <a:t>Kobotics-løsninger</a:t>
            </a:r>
            <a:endParaRPr lang="en-SG" sz="6000" b="1" i="1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FEB4E52-309E-0F46-5A31-CEFBAC6BF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86" y="1490727"/>
            <a:ext cx="2546234" cy="2546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25D7B1-9076-DFF3-9E7D-2868C5CC0EFB}"/>
              </a:ext>
            </a:extLst>
          </p:cNvPr>
          <p:cNvSpPr txBox="1"/>
          <p:nvPr/>
        </p:nvSpPr>
        <p:spPr>
          <a:xfrm>
            <a:off x="-32700" y="6036133"/>
            <a:ext cx="9711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 err="1">
                <a:solidFill>
                  <a:schemeClr val="bg1"/>
                </a:solidFill>
              </a:rPr>
              <a:t>Beste</a:t>
            </a:r>
            <a:r>
              <a:rPr lang="en-SG" sz="4800" b="1" dirty="0">
                <a:solidFill>
                  <a:schemeClr val="bg1"/>
                </a:solidFill>
              </a:rPr>
              <a:t> </a:t>
            </a:r>
            <a:r>
              <a:rPr lang="en-SG" sz="4800" b="1" dirty="0" err="1">
                <a:solidFill>
                  <a:schemeClr val="bg1"/>
                </a:solidFill>
              </a:rPr>
              <a:t>praksis</a:t>
            </a:r>
            <a:endParaRPr lang="en-SG" sz="4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4C0BF64-9C87-A288-61DD-36EBEAEF8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56" y="2067196"/>
            <a:ext cx="5757508" cy="14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A.3.Software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Oppdatering</a:t>
            </a:r>
            <a:b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6A915-A72E-C9DE-D2F1-BBBC5265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48" y="808747"/>
            <a:ext cx="8731504" cy="5240506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DE7ADB98-C482-02B4-3632-FB12BEF20C6C}"/>
              </a:ext>
            </a:extLst>
          </p:cNvPr>
          <p:cNvSpPr/>
          <p:nvPr/>
        </p:nvSpPr>
        <p:spPr>
          <a:xfrm>
            <a:off x="1730248" y="1057275"/>
            <a:ext cx="1251077" cy="410940"/>
          </a:xfrm>
          <a:prstGeom prst="frame">
            <a:avLst>
              <a:gd name="adj1" fmla="val 1113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ADB3B18D-3585-D843-5B9E-FCC0AB840419}"/>
              </a:ext>
            </a:extLst>
          </p:cNvPr>
          <p:cNvSpPr/>
          <p:nvPr/>
        </p:nvSpPr>
        <p:spPr>
          <a:xfrm>
            <a:off x="8719160" y="4108994"/>
            <a:ext cx="1082066" cy="1384995"/>
          </a:xfrm>
          <a:prstGeom prst="frame">
            <a:avLst>
              <a:gd name="adj1" fmla="val 401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B2734D4-9C6A-EB1B-BF5F-74C142210EBC}"/>
              </a:ext>
            </a:extLst>
          </p:cNvPr>
          <p:cNvSpPr/>
          <p:nvPr/>
        </p:nvSpPr>
        <p:spPr>
          <a:xfrm>
            <a:off x="9811335" y="4590612"/>
            <a:ext cx="640308" cy="50570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A08D85FA-F6E8-50F6-AAEE-CE38A01EC626}"/>
              </a:ext>
            </a:extLst>
          </p:cNvPr>
          <p:cNvSpPr/>
          <p:nvPr/>
        </p:nvSpPr>
        <p:spPr>
          <a:xfrm>
            <a:off x="10449408" y="4114800"/>
            <a:ext cx="1742592" cy="1400175"/>
          </a:xfrm>
          <a:prstGeom prst="frame">
            <a:avLst>
              <a:gd name="adj1" fmla="val 333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412F58-5DCE-0F74-FD87-6C2CE56D9F3A}"/>
              </a:ext>
            </a:extLst>
          </p:cNvPr>
          <p:cNvSpPr txBox="1"/>
          <p:nvPr/>
        </p:nvSpPr>
        <p:spPr>
          <a:xfrm>
            <a:off x="10301731" y="4108995"/>
            <a:ext cx="2037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Se </a:t>
            </a:r>
            <a:r>
              <a:rPr lang="en-SG" sz="2000" dirty="0" err="1"/>
              <a:t>regelmessig</a:t>
            </a:r>
            <a:r>
              <a:rPr lang="en-SG" sz="2000" dirty="0"/>
              <a:t> </a:t>
            </a:r>
            <a:r>
              <a:rPr lang="en-SG" sz="2000" dirty="0" err="1"/>
              <a:t>etter</a:t>
            </a:r>
            <a:r>
              <a:rPr lang="en-SG" sz="2000" dirty="0"/>
              <a:t> </a:t>
            </a:r>
            <a:r>
              <a:rPr lang="en-SG" sz="2000" dirty="0" err="1"/>
              <a:t>oppdateringer</a:t>
            </a:r>
            <a:endParaRPr lang="en-SG" sz="2000" b="1" dirty="0">
              <a:solidFill>
                <a:srgbClr val="FF6B15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87B99C-EC8C-8D02-89FA-9BAE3FAA9A7D}"/>
              </a:ext>
            </a:extLst>
          </p:cNvPr>
          <p:cNvGrpSpPr/>
          <p:nvPr/>
        </p:nvGrpSpPr>
        <p:grpSpPr>
          <a:xfrm>
            <a:off x="1710360" y="804325"/>
            <a:ext cx="8741613" cy="5224761"/>
            <a:chOff x="13181832" y="1113565"/>
            <a:chExt cx="6790458" cy="431738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2B09396-26CE-F3D4-1624-76F9F958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81832" y="2401553"/>
              <a:ext cx="6790458" cy="302939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B1C121-AF05-4CDB-E6B8-15223AA3E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81832" y="1113565"/>
              <a:ext cx="6790458" cy="1395598"/>
            </a:xfrm>
            <a:prstGeom prst="rect">
              <a:avLst/>
            </a:prstGeom>
          </p:spPr>
        </p:pic>
      </p:grpSp>
      <p:sp>
        <p:nvSpPr>
          <p:cNvPr id="37" name="Frame 36">
            <a:extLst>
              <a:ext uri="{FF2B5EF4-FFF2-40B4-BE49-F238E27FC236}">
                <a16:creationId xmlns:a16="http://schemas.microsoft.com/office/drawing/2014/main" id="{15141892-BB69-3540-EA50-F3EAF2BD65FD}"/>
              </a:ext>
            </a:extLst>
          </p:cNvPr>
          <p:cNvSpPr/>
          <p:nvPr/>
        </p:nvSpPr>
        <p:spPr>
          <a:xfrm>
            <a:off x="8553209" y="3074891"/>
            <a:ext cx="765416" cy="708218"/>
          </a:xfrm>
          <a:prstGeom prst="frame">
            <a:avLst>
              <a:gd name="adj1" fmla="val 236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3EA3F873-3C21-193D-3ACA-7AC050783D02}"/>
              </a:ext>
            </a:extLst>
          </p:cNvPr>
          <p:cNvSpPr/>
          <p:nvPr/>
        </p:nvSpPr>
        <p:spPr>
          <a:xfrm>
            <a:off x="9319420" y="3074891"/>
            <a:ext cx="738980" cy="708218"/>
          </a:xfrm>
          <a:prstGeom prst="frame">
            <a:avLst>
              <a:gd name="adj1" fmla="val 236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9" name="Arrow: Bent 38">
            <a:extLst>
              <a:ext uri="{FF2B5EF4-FFF2-40B4-BE49-F238E27FC236}">
                <a16:creationId xmlns:a16="http://schemas.microsoft.com/office/drawing/2014/main" id="{31D2BA4B-2FFC-F19D-EFFF-AED26F04BAAB}"/>
              </a:ext>
            </a:extLst>
          </p:cNvPr>
          <p:cNvSpPr/>
          <p:nvPr/>
        </p:nvSpPr>
        <p:spPr>
          <a:xfrm rot="16200000" flipH="1">
            <a:off x="7735681" y="3324415"/>
            <a:ext cx="1064198" cy="565150"/>
          </a:xfrm>
          <a:prstGeom prst="bentArrow">
            <a:avLst>
              <a:gd name="adj1" fmla="val 30248"/>
              <a:gd name="adj2" fmla="val 28028"/>
              <a:gd name="adj3" fmla="val 30835"/>
              <a:gd name="adj4" fmla="val 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434E62AC-AA0D-49AB-FA1C-C7EC25840904}"/>
              </a:ext>
            </a:extLst>
          </p:cNvPr>
          <p:cNvSpPr/>
          <p:nvPr/>
        </p:nvSpPr>
        <p:spPr>
          <a:xfrm rot="5400000">
            <a:off x="9811730" y="3324415"/>
            <a:ext cx="1064198" cy="565150"/>
          </a:xfrm>
          <a:prstGeom prst="bentArrow">
            <a:avLst>
              <a:gd name="adj1" fmla="val 30248"/>
              <a:gd name="adj2" fmla="val 28028"/>
              <a:gd name="adj3" fmla="val 30835"/>
              <a:gd name="adj4" fmla="val 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199317-E55E-3F6D-3BF1-07BB80D0AD68}"/>
              </a:ext>
            </a:extLst>
          </p:cNvPr>
          <p:cNvSpPr txBox="1"/>
          <p:nvPr/>
        </p:nvSpPr>
        <p:spPr>
          <a:xfrm>
            <a:off x="7460285" y="2718911"/>
            <a:ext cx="382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6B15"/>
                </a:solidFill>
              </a:rPr>
              <a:t>Last ned METABOTS APP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1AE79A-9C9E-C5FE-5B3B-19E54DC9B1A2}"/>
              </a:ext>
            </a:extLst>
          </p:cNvPr>
          <p:cNvSpPr txBox="1"/>
          <p:nvPr/>
        </p:nvSpPr>
        <p:spPr>
          <a:xfrm>
            <a:off x="9558051" y="4041677"/>
            <a:ext cx="188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6B15"/>
                </a:solidFill>
              </a:rPr>
              <a:t>Long Range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7ED0A-EA3A-256C-2EA7-F08498CC09BC}"/>
              </a:ext>
            </a:extLst>
          </p:cNvPr>
          <p:cNvSpPr txBox="1"/>
          <p:nvPr/>
        </p:nvSpPr>
        <p:spPr>
          <a:xfrm>
            <a:off x="7239023" y="4035811"/>
            <a:ext cx="188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6B15"/>
                </a:solidFill>
              </a:rPr>
              <a:t>Short Range  </a:t>
            </a: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CCBB55C2-7B55-B92C-563F-E12F7FC53FDD}"/>
              </a:ext>
            </a:extLst>
          </p:cNvPr>
          <p:cNvSpPr/>
          <p:nvPr/>
        </p:nvSpPr>
        <p:spPr>
          <a:xfrm>
            <a:off x="9303223" y="1653200"/>
            <a:ext cx="710727" cy="675011"/>
          </a:xfrm>
          <a:prstGeom prst="frame">
            <a:avLst>
              <a:gd name="adj1" fmla="val 236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8611BB-C8FE-4C05-3EDA-2441F5106DD1}"/>
              </a:ext>
            </a:extLst>
          </p:cNvPr>
          <p:cNvSpPr txBox="1"/>
          <p:nvPr/>
        </p:nvSpPr>
        <p:spPr>
          <a:xfrm>
            <a:off x="8410667" y="1283827"/>
            <a:ext cx="255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6B15"/>
                </a:solidFill>
              </a:rPr>
              <a:t>Robot QR Code</a:t>
            </a: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8E84B05F-C3BC-E4C0-1F60-5783B1699972}"/>
              </a:ext>
            </a:extLst>
          </p:cNvPr>
          <p:cNvSpPr/>
          <p:nvPr/>
        </p:nvSpPr>
        <p:spPr>
          <a:xfrm>
            <a:off x="2095499" y="3180576"/>
            <a:ext cx="3587751" cy="550456"/>
          </a:xfrm>
          <a:prstGeom prst="frame">
            <a:avLst>
              <a:gd name="adj1" fmla="val 881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B2131CC2-CEF7-35E9-5929-F29957AEFE7D}"/>
              </a:ext>
            </a:extLst>
          </p:cNvPr>
          <p:cNvSpPr/>
          <p:nvPr/>
        </p:nvSpPr>
        <p:spPr>
          <a:xfrm>
            <a:off x="2080463" y="3990353"/>
            <a:ext cx="3793287" cy="550456"/>
          </a:xfrm>
          <a:prstGeom prst="frame">
            <a:avLst>
              <a:gd name="adj1" fmla="val 881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420D082-C30E-C389-8F89-5F32E60D9FC7}"/>
              </a:ext>
            </a:extLst>
          </p:cNvPr>
          <p:cNvSpPr/>
          <p:nvPr/>
        </p:nvSpPr>
        <p:spPr>
          <a:xfrm>
            <a:off x="2080462" y="4800130"/>
            <a:ext cx="3793287" cy="550456"/>
          </a:xfrm>
          <a:prstGeom prst="frame">
            <a:avLst>
              <a:gd name="adj1" fmla="val 881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A73463E8-3D17-697D-3DC4-4CDC332F30FA}"/>
              </a:ext>
            </a:extLst>
          </p:cNvPr>
          <p:cNvSpPr/>
          <p:nvPr/>
        </p:nvSpPr>
        <p:spPr>
          <a:xfrm>
            <a:off x="2080462" y="1720064"/>
            <a:ext cx="4231438" cy="550456"/>
          </a:xfrm>
          <a:prstGeom prst="frame">
            <a:avLst>
              <a:gd name="adj1" fmla="val 881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05596FFE-AB0A-DD71-D124-0F9A2D35AA8D}"/>
              </a:ext>
            </a:extLst>
          </p:cNvPr>
          <p:cNvSpPr/>
          <p:nvPr/>
        </p:nvSpPr>
        <p:spPr>
          <a:xfrm rot="10800000">
            <a:off x="1651000" y="3231894"/>
            <a:ext cx="435785" cy="406029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994E04E-4F24-9511-325D-F538FC4185BF}"/>
              </a:ext>
            </a:extLst>
          </p:cNvPr>
          <p:cNvSpPr txBox="1"/>
          <p:nvPr/>
        </p:nvSpPr>
        <p:spPr>
          <a:xfrm>
            <a:off x="-100752" y="3213556"/>
            <a:ext cx="18527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700" b="1" dirty="0" err="1">
                <a:solidFill>
                  <a:srgbClr val="FF6B15"/>
                </a:solidFill>
              </a:rPr>
              <a:t>Brukergrensesnitt</a:t>
            </a:r>
            <a:endParaRPr lang="en-SG" sz="1700" b="1" dirty="0">
              <a:solidFill>
                <a:srgbClr val="FF6B15"/>
              </a:solidFill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E5973E03-BED0-6A1F-095E-B9161EBDC4AE}"/>
              </a:ext>
            </a:extLst>
          </p:cNvPr>
          <p:cNvSpPr/>
          <p:nvPr/>
        </p:nvSpPr>
        <p:spPr>
          <a:xfrm rot="10800000">
            <a:off x="1641971" y="4056845"/>
            <a:ext cx="435785" cy="406029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43D6152-2A05-C21B-1335-4950DDDDD40F}"/>
              </a:ext>
            </a:extLst>
          </p:cNvPr>
          <p:cNvSpPr/>
          <p:nvPr/>
        </p:nvSpPr>
        <p:spPr>
          <a:xfrm rot="10800000">
            <a:off x="1659714" y="4889527"/>
            <a:ext cx="435785" cy="406029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019FE7-D241-1B5C-49D3-1E3F9E47C275}"/>
              </a:ext>
            </a:extLst>
          </p:cNvPr>
          <p:cNvSpPr txBox="1"/>
          <p:nvPr/>
        </p:nvSpPr>
        <p:spPr>
          <a:xfrm>
            <a:off x="-88179" y="4045627"/>
            <a:ext cx="185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>
                <a:solidFill>
                  <a:srgbClr val="FF6B15"/>
                </a:solidFill>
              </a:rPr>
              <a:t>Rengjøringsverktøy</a:t>
            </a:r>
            <a:endParaRPr lang="en-SG" sz="1600" b="1" dirty="0">
              <a:solidFill>
                <a:srgbClr val="FF6B15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DAE3CA-05EB-854C-3FD2-4631288FD816}"/>
              </a:ext>
            </a:extLst>
          </p:cNvPr>
          <p:cNvSpPr txBox="1"/>
          <p:nvPr/>
        </p:nvSpPr>
        <p:spPr>
          <a:xfrm>
            <a:off x="-95675" y="4730428"/>
            <a:ext cx="1852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>
                <a:solidFill>
                  <a:srgbClr val="FF6B15"/>
                </a:solidFill>
              </a:rPr>
              <a:t>Navigasjons</a:t>
            </a:r>
            <a:r>
              <a:rPr lang="en-SG" sz="1600" b="1" dirty="0">
                <a:solidFill>
                  <a:srgbClr val="FF6B15"/>
                </a:solidFill>
              </a:rPr>
              <a:t>-</a:t>
            </a:r>
            <a:br>
              <a:rPr lang="en-SG" sz="1600" b="1" dirty="0">
                <a:solidFill>
                  <a:srgbClr val="FF6B15"/>
                </a:solidFill>
              </a:rPr>
            </a:br>
            <a:r>
              <a:rPr lang="en-SG" sz="1600" b="1" dirty="0" err="1">
                <a:solidFill>
                  <a:srgbClr val="FF6B15"/>
                </a:solidFill>
              </a:rPr>
              <a:t>kontroller</a:t>
            </a:r>
            <a:endParaRPr lang="en-SG" sz="1600" b="1" dirty="0">
              <a:solidFill>
                <a:srgbClr val="FF6B15"/>
              </a:solidFill>
            </a:endParaRP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A693A697-6080-04AE-4F28-3483D910EFBE}"/>
              </a:ext>
            </a:extLst>
          </p:cNvPr>
          <p:cNvSpPr/>
          <p:nvPr/>
        </p:nvSpPr>
        <p:spPr>
          <a:xfrm>
            <a:off x="5750801" y="3402381"/>
            <a:ext cx="104762" cy="106845"/>
          </a:xfrm>
          <a:prstGeom prst="flowChartConnector">
            <a:avLst/>
          </a:prstGeom>
          <a:solidFill>
            <a:srgbClr val="ED09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4" name="Flowchart: Connector 1023">
            <a:extLst>
              <a:ext uri="{FF2B5EF4-FFF2-40B4-BE49-F238E27FC236}">
                <a16:creationId xmlns:a16="http://schemas.microsoft.com/office/drawing/2014/main" id="{C2A49711-4226-7834-33BF-BB6F10ADF093}"/>
              </a:ext>
            </a:extLst>
          </p:cNvPr>
          <p:cNvSpPr/>
          <p:nvPr/>
        </p:nvSpPr>
        <p:spPr>
          <a:xfrm>
            <a:off x="5942138" y="5021016"/>
            <a:ext cx="104762" cy="106845"/>
          </a:xfrm>
          <a:prstGeom prst="flowChartConnector">
            <a:avLst/>
          </a:prstGeom>
          <a:solidFill>
            <a:srgbClr val="ED09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4E2DB4EE-3685-51B0-B7BF-B666AE7C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796" y="804325"/>
            <a:ext cx="8748074" cy="5244928"/>
          </a:xfrm>
          <a:prstGeom prst="rect">
            <a:avLst/>
          </a:prstGeom>
        </p:spPr>
      </p:pic>
      <p:sp>
        <p:nvSpPr>
          <p:cNvPr id="1027" name="Frame 1026">
            <a:extLst>
              <a:ext uri="{FF2B5EF4-FFF2-40B4-BE49-F238E27FC236}">
                <a16:creationId xmlns:a16="http://schemas.microsoft.com/office/drawing/2014/main" id="{3CD403B2-8173-2EA7-A929-B6B228D54D37}"/>
              </a:ext>
            </a:extLst>
          </p:cNvPr>
          <p:cNvSpPr/>
          <p:nvPr/>
        </p:nvSpPr>
        <p:spPr>
          <a:xfrm>
            <a:off x="3041854" y="2359471"/>
            <a:ext cx="2911905" cy="426218"/>
          </a:xfrm>
          <a:prstGeom prst="frame">
            <a:avLst>
              <a:gd name="adj1" fmla="val 1998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1028" name="Picture 2" descr="Light bulb - Free technology icons">
            <a:extLst>
              <a:ext uri="{FF2B5EF4-FFF2-40B4-BE49-F238E27FC236}">
                <a16:creationId xmlns:a16="http://schemas.microsoft.com/office/drawing/2014/main" id="{8EF452F5-4B2D-3B2F-47CE-AC4AD820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6" y="6245346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5CFB5295-7B03-5167-FBAF-9438E09C7F8A}"/>
              </a:ext>
            </a:extLst>
          </p:cNvPr>
          <p:cNvSpPr txBox="1"/>
          <p:nvPr/>
        </p:nvSpPr>
        <p:spPr>
          <a:xfrm>
            <a:off x="863590" y="6274944"/>
            <a:ext cx="894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i="1" dirty="0" err="1"/>
              <a:t>Når</a:t>
            </a:r>
            <a:r>
              <a:rPr lang="en-SG" sz="2000" i="1" dirty="0"/>
              <a:t> </a:t>
            </a:r>
            <a:r>
              <a:rPr lang="en-SG" sz="2000" i="1" dirty="0" err="1"/>
              <a:t>oppdateringen</a:t>
            </a:r>
            <a:r>
              <a:rPr lang="en-SG" sz="2000" i="1" dirty="0"/>
              <a:t> er </a:t>
            </a:r>
            <a:r>
              <a:rPr lang="en-SG" sz="2000" i="1" dirty="0" err="1"/>
              <a:t>fullført</a:t>
            </a:r>
            <a:r>
              <a:rPr lang="en-SG" sz="2000" i="1" dirty="0"/>
              <a:t>, </a:t>
            </a:r>
            <a:r>
              <a:rPr lang="en-SG" sz="2000" i="1" dirty="0" err="1"/>
              <a:t>må</a:t>
            </a:r>
            <a:r>
              <a:rPr lang="en-SG" sz="2000" i="1" dirty="0"/>
              <a:t> META-SCRUB 60 </a:t>
            </a:r>
            <a:r>
              <a:rPr lang="en-SG" sz="2000" i="1" dirty="0" err="1"/>
              <a:t>startes</a:t>
            </a:r>
            <a:r>
              <a:rPr lang="en-SG" sz="2000" i="1" dirty="0"/>
              <a:t> </a:t>
            </a:r>
            <a:r>
              <a:rPr lang="en-SG" sz="2000" i="1" dirty="0" err="1"/>
              <a:t>på</a:t>
            </a:r>
            <a:r>
              <a:rPr lang="en-SG" sz="2000" i="1" dirty="0"/>
              <a:t> </a:t>
            </a:r>
            <a:r>
              <a:rPr lang="en-SG" sz="2000" i="1" dirty="0" err="1"/>
              <a:t>nytt</a:t>
            </a:r>
            <a:r>
              <a:rPr lang="en-SG" sz="2000" i="1" dirty="0"/>
              <a:t>.</a:t>
            </a:r>
            <a:endParaRPr lang="en-SG" sz="2000" b="1" i="1" dirty="0"/>
          </a:p>
        </p:txBody>
      </p:sp>
    </p:spTree>
    <p:extLst>
      <p:ext uri="{BB962C8B-B14F-4D97-AF65-F5344CB8AC3E}">
        <p14:creationId xmlns:p14="http://schemas.microsoft.com/office/powerpoint/2010/main" val="19101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1" grpId="1"/>
      <p:bldP spid="42" grpId="0"/>
      <p:bldP spid="42" grpId="1"/>
      <p:bldP spid="43" grpId="0"/>
      <p:bldP spid="43" grpId="1"/>
      <p:bldP spid="44" grpId="0" animBg="1"/>
      <p:bldP spid="44" grpId="1" animBg="1"/>
      <p:bldP spid="45" grpId="0"/>
      <p:bldP spid="45" grpId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2" grpId="0" animBg="1"/>
      <p:bldP spid="52" grpId="1" animBg="1"/>
      <p:bldP spid="55" grpId="0"/>
      <p:bldP spid="55" grpId="1"/>
      <p:bldP spid="56" grpId="0" animBg="1"/>
      <p:bldP spid="56" grpId="1" animBg="1"/>
      <p:bldP spid="57" grpId="0" animBg="1"/>
      <p:bldP spid="57" grpId="1" animBg="1"/>
      <p:bldP spid="58" grpId="0"/>
      <p:bldP spid="58" grpId="1"/>
      <p:bldP spid="59" grpId="0"/>
      <p:bldP spid="59" grpId="1"/>
      <p:bldP spid="61" grpId="0" animBg="1"/>
      <p:bldP spid="61" grpId="2" animBg="1"/>
      <p:bldP spid="61" grpId="3" animBg="1"/>
      <p:bldP spid="1024" grpId="0" animBg="1"/>
      <p:bldP spid="1024" grpId="2" animBg="1"/>
      <p:bldP spid="1024" grpId="3" animBg="1"/>
      <p:bldP spid="1027" grpId="0" animBg="1"/>
      <p:bldP spid="10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B34010A-94CD-441C-2892-AA58F0DB6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11274"/>
            <a:ext cx="12192000" cy="689386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7545B8F1-79EE-57A4-0248-D4DFB6420388}"/>
              </a:ext>
            </a:extLst>
          </p:cNvPr>
          <p:cNvSpPr txBox="1"/>
          <p:nvPr/>
        </p:nvSpPr>
        <p:spPr>
          <a:xfrm>
            <a:off x="9026089" y="799421"/>
            <a:ext cx="30440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/>
              <a:t>Beste</a:t>
            </a:r>
            <a:r>
              <a:rPr lang="en-SG" sz="3200" b="1" dirty="0"/>
              <a:t> </a:t>
            </a:r>
            <a:r>
              <a:rPr lang="en-SG" sz="3200" b="1" dirty="0" err="1"/>
              <a:t>Praksis</a:t>
            </a:r>
            <a:endParaRPr lang="en-SG" sz="3200" b="1" dirty="0"/>
          </a:p>
          <a:p>
            <a:pPr algn="ctr"/>
            <a:endParaRPr lang="en-SG" b="1" dirty="0"/>
          </a:p>
          <a:p>
            <a:pPr algn="ctr"/>
            <a:endParaRPr lang="en-SG" b="1" dirty="0"/>
          </a:p>
          <a:p>
            <a:pPr algn="ctr"/>
            <a:r>
              <a:rPr lang="nb-NO" sz="2400" b="1" dirty="0"/>
              <a:t>Skyv META-SCRUB 60 med klokken langs veggen*.</a:t>
            </a:r>
            <a:r>
              <a:rPr lang="en-SG" sz="2400" b="1" dirty="0"/>
              <a:t> </a:t>
            </a:r>
          </a:p>
          <a:p>
            <a:pPr algn="ctr"/>
            <a:endParaRPr lang="en-SG" sz="1400" b="1" dirty="0"/>
          </a:p>
          <a:p>
            <a:pPr algn="ctr"/>
            <a:endParaRPr lang="en-SG" sz="2400" b="1" dirty="0"/>
          </a:p>
          <a:p>
            <a:pPr algn="ctr"/>
            <a:r>
              <a:rPr lang="nb-NO" sz="2400" b="1" dirty="0"/>
              <a:t>Skyv META-SCRUB 60 mot klokken langs veggen*. </a:t>
            </a:r>
            <a:r>
              <a:rPr lang="en-SG" sz="2400" b="1" dirty="0"/>
              <a:t> </a:t>
            </a:r>
          </a:p>
          <a:p>
            <a:pPr algn="ctr"/>
            <a:endParaRPr lang="en-SG" sz="2400" b="1" dirty="0"/>
          </a:p>
          <a:p>
            <a:pPr algn="ctr"/>
            <a:r>
              <a:rPr lang="nb-NO" sz="1600" i="1" dirty="0"/>
              <a:t>*(Ikke skann mindre enn 50 cm fra veggen).</a:t>
            </a:r>
            <a:endParaRPr lang="en-SG" sz="1600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A.4.Ny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kartoppretting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A6FCC62-58AE-850A-3683-D4A9FAA7C359}"/>
              </a:ext>
            </a:extLst>
          </p:cNvPr>
          <p:cNvGrpSpPr/>
          <p:nvPr/>
        </p:nvGrpSpPr>
        <p:grpSpPr>
          <a:xfrm>
            <a:off x="35629" y="918436"/>
            <a:ext cx="8285163" cy="5051631"/>
            <a:chOff x="1592261" y="804909"/>
            <a:chExt cx="9080551" cy="52100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429CE3-467F-68FA-DD40-B363FDFDB510}"/>
                </a:ext>
              </a:extLst>
            </p:cNvPr>
            <p:cNvGrpSpPr/>
            <p:nvPr/>
          </p:nvGrpSpPr>
          <p:grpSpPr>
            <a:xfrm>
              <a:off x="1592261" y="804909"/>
              <a:ext cx="9080551" cy="5210081"/>
              <a:chOff x="736345" y="774441"/>
              <a:chExt cx="9961272" cy="593755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C2BFDF-509B-3C1A-9E69-9E2DFB5DE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345" y="774441"/>
                <a:ext cx="9961272" cy="593755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E221796-F0EC-9431-CFF7-2370E67EFF07}"/>
                  </a:ext>
                </a:extLst>
              </p:cNvPr>
              <p:cNvSpPr/>
              <p:nvPr/>
            </p:nvSpPr>
            <p:spPr>
              <a:xfrm>
                <a:off x="736346" y="1724470"/>
                <a:ext cx="9881108" cy="4359089"/>
              </a:xfrm>
              <a:prstGeom prst="rect">
                <a:avLst/>
              </a:prstGeom>
              <a:solidFill>
                <a:srgbClr val="F6F8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604909A-F551-079C-E65C-CA1B212B6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5381" y="1501140"/>
              <a:ext cx="5261236" cy="39624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C6179D-04EC-6EA5-0A16-30DE8C25A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64" t="13545" r="15862" b="12954"/>
            <a:stretch/>
          </p:blipFill>
          <p:spPr>
            <a:xfrm>
              <a:off x="6767840" y="4228054"/>
              <a:ext cx="215574" cy="208159"/>
            </a:xfrm>
            <a:prstGeom prst="ellipse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2D67C2-9DFE-5629-7933-C0B254D92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9406" y="4217194"/>
              <a:ext cx="854864" cy="29765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3FB48-5689-A25B-47FA-BAD82E04B7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6494" y="2939023"/>
              <a:ext cx="28575" cy="1293649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D15D4CE-4E17-331C-5A00-1F34542A6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8231" y="4388643"/>
              <a:ext cx="562707" cy="29766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C909968-7172-B1BE-AE28-29F6F86A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56325" y="3476625"/>
              <a:ext cx="28575" cy="956072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2990B1-EFE1-6366-6A2D-CE9129214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975" y="3456835"/>
              <a:ext cx="1036372" cy="42015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B98F2E5-7EB5-3C0E-8E10-2B25275D991B}"/>
                </a:ext>
              </a:extLst>
            </p:cNvPr>
            <p:cNvCxnSpPr>
              <a:cxnSpLocks/>
            </p:cNvCxnSpPr>
            <p:nvPr/>
          </p:nvCxnSpPr>
          <p:spPr>
            <a:xfrm>
              <a:off x="5107781" y="2800350"/>
              <a:ext cx="23019" cy="730851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0EB77C-6B5E-5DD2-C285-0715765636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1114" y="2749542"/>
              <a:ext cx="2092325" cy="18625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3044209-4F1F-EC06-0141-666B9624B5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3913" y="2958733"/>
              <a:ext cx="342105" cy="0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09F1A2F-CF21-DCA1-CF23-63B4168C76F3}"/>
                </a:ext>
              </a:extLst>
            </p:cNvPr>
            <p:cNvCxnSpPr>
              <a:cxnSpLocks/>
            </p:cNvCxnSpPr>
            <p:nvPr/>
          </p:nvCxnSpPr>
          <p:spPr>
            <a:xfrm>
              <a:off x="7169152" y="2777691"/>
              <a:ext cx="0" cy="214313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75E7E4D-E6AA-7A0F-FD9E-F8F661E5632E}"/>
                </a:ext>
              </a:extLst>
            </p:cNvPr>
            <p:cNvCxnSpPr>
              <a:cxnSpLocks/>
            </p:cNvCxnSpPr>
            <p:nvPr/>
          </p:nvCxnSpPr>
          <p:spPr>
            <a:xfrm>
              <a:off x="6692902" y="4276725"/>
              <a:ext cx="0" cy="116049"/>
            </a:xfrm>
            <a:prstGeom prst="line">
              <a:avLst/>
            </a:prstGeom>
            <a:ln w="28575">
              <a:solidFill>
                <a:srgbClr val="FF6B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Arrow, counter, clockwise Icon in Phosphor bold">
            <a:extLst>
              <a:ext uri="{FF2B5EF4-FFF2-40B4-BE49-F238E27FC236}">
                <a16:creationId xmlns:a16="http://schemas.microsoft.com/office/drawing/2014/main" id="{B4533E2C-87FE-76D9-F2CB-EE9A64D8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95" y="3076042"/>
            <a:ext cx="570088" cy="5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row, clockwise Icon in Phosphor bold">
            <a:extLst>
              <a:ext uri="{FF2B5EF4-FFF2-40B4-BE49-F238E27FC236}">
                <a16:creationId xmlns:a16="http://schemas.microsoft.com/office/drawing/2014/main" id="{7F6C9820-3FF4-AC2A-9CC3-AB3DD319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194" y="1393880"/>
            <a:ext cx="570088" cy="5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ame 101">
            <a:extLst>
              <a:ext uri="{FF2B5EF4-FFF2-40B4-BE49-F238E27FC236}">
                <a16:creationId xmlns:a16="http://schemas.microsoft.com/office/drawing/2014/main" id="{FAF7A64B-3D85-49AD-FD38-F9E84E4F736F}"/>
              </a:ext>
            </a:extLst>
          </p:cNvPr>
          <p:cNvSpPr/>
          <p:nvPr/>
        </p:nvSpPr>
        <p:spPr>
          <a:xfrm>
            <a:off x="29418" y="885919"/>
            <a:ext cx="8291375" cy="5084148"/>
          </a:xfrm>
          <a:prstGeom prst="frame">
            <a:avLst>
              <a:gd name="adj1" fmla="val 9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3A9DEFE9-BC77-BE45-62C9-7818038A59FA}"/>
              </a:ext>
            </a:extLst>
          </p:cNvPr>
          <p:cNvSpPr/>
          <p:nvPr/>
        </p:nvSpPr>
        <p:spPr>
          <a:xfrm>
            <a:off x="8307151" y="3128515"/>
            <a:ext cx="755052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" name="Frame 103">
            <a:extLst>
              <a:ext uri="{FF2B5EF4-FFF2-40B4-BE49-F238E27FC236}">
                <a16:creationId xmlns:a16="http://schemas.microsoft.com/office/drawing/2014/main" id="{C7D9C270-C6A5-C54D-80D0-E51C4147F5E4}"/>
              </a:ext>
            </a:extLst>
          </p:cNvPr>
          <p:cNvSpPr/>
          <p:nvPr/>
        </p:nvSpPr>
        <p:spPr>
          <a:xfrm>
            <a:off x="9062202" y="885919"/>
            <a:ext cx="3044073" cy="5084148"/>
          </a:xfrm>
          <a:prstGeom prst="frame">
            <a:avLst>
              <a:gd name="adj1" fmla="val 178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143AC3-06CB-9129-0FF1-77F89819BB98}"/>
              </a:ext>
            </a:extLst>
          </p:cNvPr>
          <p:cNvSpPr txBox="1"/>
          <p:nvPr/>
        </p:nvSpPr>
        <p:spPr>
          <a:xfrm>
            <a:off x="929985" y="6127597"/>
            <a:ext cx="1105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i="1" dirty="0"/>
              <a:t>Flere referansepunkter - tomme områder </a:t>
            </a:r>
            <a:r>
              <a:rPr lang="nb-NO" sz="3200" b="1" i="1" dirty="0"/>
              <a:t>= Stabil Lokalisering</a:t>
            </a:r>
            <a:endParaRPr lang="en-SG" sz="3200" b="1" i="1" dirty="0"/>
          </a:p>
        </p:txBody>
      </p:sp>
      <p:pic>
        <p:nvPicPr>
          <p:cNvPr id="107" name="Picture 2" descr="Light bulb - Free technology icons">
            <a:extLst>
              <a:ext uri="{FF2B5EF4-FFF2-40B4-BE49-F238E27FC236}">
                <a16:creationId xmlns:a16="http://schemas.microsoft.com/office/drawing/2014/main" id="{4ECC693B-3E6B-2CC6-324B-47614470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7" y="6247487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8280205-C224-BA25-29EA-3DF49F0825B0}"/>
              </a:ext>
            </a:extLst>
          </p:cNvPr>
          <p:cNvSpPr txBox="1"/>
          <p:nvPr/>
        </p:nvSpPr>
        <p:spPr>
          <a:xfrm>
            <a:off x="4414728" y="3099887"/>
            <a:ext cx="82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FF6B15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1748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2" grpId="0" animBg="1"/>
      <p:bldP spid="103" grpId="0" animBg="1"/>
      <p:bldP spid="104" grpId="0" animBg="1"/>
      <p:bldP spid="106" grpId="0"/>
      <p:bldP spid="1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11274"/>
            <a:ext cx="12192000" cy="68938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A.5. Optimalisering av rengjøringsoppgaver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AB6B9-EDC0-149D-59F1-F6654F77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2"/>
          <a:stretch/>
        </p:blipFill>
        <p:spPr>
          <a:xfrm>
            <a:off x="4571744" y="1138308"/>
            <a:ext cx="2770585" cy="2214925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2701EEA-7B25-6B9E-CD98-175E4EE12C02}"/>
              </a:ext>
            </a:extLst>
          </p:cNvPr>
          <p:cNvSpPr/>
          <p:nvPr/>
        </p:nvSpPr>
        <p:spPr>
          <a:xfrm>
            <a:off x="4571744" y="1138307"/>
            <a:ext cx="2770586" cy="2214925"/>
          </a:xfrm>
          <a:prstGeom prst="frame">
            <a:avLst>
              <a:gd name="adj1" fmla="val 168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8B65F-D046-D822-A6F3-4EC5180D3857}"/>
              </a:ext>
            </a:extLst>
          </p:cNvPr>
          <p:cNvSpPr/>
          <p:nvPr/>
        </p:nvSpPr>
        <p:spPr>
          <a:xfrm>
            <a:off x="4963238" y="1575579"/>
            <a:ext cx="1901189" cy="1360438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729C5-270D-C446-D175-055AAB205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2"/>
          <a:stretch/>
        </p:blipFill>
        <p:spPr>
          <a:xfrm>
            <a:off x="8170543" y="1123614"/>
            <a:ext cx="2729032" cy="22127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B5E7B2-951B-F110-872E-08693E9704BE}"/>
              </a:ext>
            </a:extLst>
          </p:cNvPr>
          <p:cNvSpPr/>
          <p:nvPr/>
        </p:nvSpPr>
        <p:spPr>
          <a:xfrm>
            <a:off x="8493457" y="1596583"/>
            <a:ext cx="974343" cy="607803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31F90-8647-5571-4018-17ED50488DD0}"/>
              </a:ext>
            </a:extLst>
          </p:cNvPr>
          <p:cNvSpPr/>
          <p:nvPr/>
        </p:nvSpPr>
        <p:spPr>
          <a:xfrm>
            <a:off x="9467800" y="2207842"/>
            <a:ext cx="927766" cy="607803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7DDC26-C8CC-2195-4FC0-236DD096B088}"/>
              </a:ext>
            </a:extLst>
          </p:cNvPr>
          <p:cNvSpPr/>
          <p:nvPr/>
        </p:nvSpPr>
        <p:spPr>
          <a:xfrm>
            <a:off x="9467800" y="1599593"/>
            <a:ext cx="927766" cy="607803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08877414-5D65-4EA5-3245-A2F6C444288A}"/>
              </a:ext>
            </a:extLst>
          </p:cNvPr>
          <p:cNvSpPr/>
          <p:nvPr/>
        </p:nvSpPr>
        <p:spPr>
          <a:xfrm>
            <a:off x="1098319" y="1138307"/>
            <a:ext cx="2671024" cy="2214925"/>
          </a:xfrm>
          <a:prstGeom prst="frame">
            <a:avLst>
              <a:gd name="adj1" fmla="val 190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23D8C6-2221-91C4-6EC4-31AFDF257D77}"/>
              </a:ext>
            </a:extLst>
          </p:cNvPr>
          <p:cNvSpPr/>
          <p:nvPr/>
        </p:nvSpPr>
        <p:spPr>
          <a:xfrm>
            <a:off x="3769835" y="2045709"/>
            <a:ext cx="79557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CEB88A5-7D79-F8E7-C387-C033A4C0A372}"/>
              </a:ext>
            </a:extLst>
          </p:cNvPr>
          <p:cNvSpPr/>
          <p:nvPr/>
        </p:nvSpPr>
        <p:spPr>
          <a:xfrm>
            <a:off x="3746355" y="4361674"/>
            <a:ext cx="79557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BBAFAB-1870-DDDF-B2CB-48660B725869}"/>
              </a:ext>
            </a:extLst>
          </p:cNvPr>
          <p:cNvSpPr txBox="1"/>
          <p:nvPr/>
        </p:nvSpPr>
        <p:spPr>
          <a:xfrm>
            <a:off x="1112024" y="1215267"/>
            <a:ext cx="2671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6B15"/>
                </a:solidFill>
              </a:rPr>
              <a:t>Delt rengjøringsområde:</a:t>
            </a:r>
          </a:p>
          <a:p>
            <a:endParaRPr lang="nb-NO" b="1" dirty="0">
              <a:solidFill>
                <a:srgbClr val="FF6B15"/>
              </a:solidFill>
            </a:endParaRPr>
          </a:p>
          <a:p>
            <a:r>
              <a:rPr lang="nb-NO" b="1" dirty="0"/>
              <a:t>Forbedre rengjøringseffektiviteten og energisparing</a:t>
            </a:r>
            <a:endParaRPr lang="en-SG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EF4B5-E1F6-D1F4-A967-78A0CA1EC814}"/>
              </a:ext>
            </a:extLst>
          </p:cNvPr>
          <p:cNvSpPr txBox="1"/>
          <p:nvPr/>
        </p:nvSpPr>
        <p:spPr>
          <a:xfrm>
            <a:off x="1022612" y="3797829"/>
            <a:ext cx="27937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1" u="sng" dirty="0"/>
              <a:t>Full </a:t>
            </a:r>
            <a:r>
              <a:rPr lang="nb-NO" sz="2800" b="1" u="sng" dirty="0" err="1"/>
              <a:t>prøvekjøring</a:t>
            </a:r>
            <a:endParaRPr lang="nb-NO" sz="2800" b="1" u="sng" dirty="0"/>
          </a:p>
          <a:p>
            <a:pPr algn="ctr"/>
            <a:endParaRPr lang="nb-NO" sz="2800" b="1" u="sng" dirty="0"/>
          </a:p>
          <a:p>
            <a:pPr algn="ctr"/>
            <a:r>
              <a:rPr lang="nb-NO" sz="2800" b="1" u="sng" dirty="0"/>
              <a:t>(Før overlevering til bruker)</a:t>
            </a:r>
            <a:endParaRPr lang="en-SG" sz="1600" i="1" dirty="0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D2F8E29-A84A-DD5B-4971-CD396170B6C3}"/>
              </a:ext>
            </a:extLst>
          </p:cNvPr>
          <p:cNvSpPr/>
          <p:nvPr/>
        </p:nvSpPr>
        <p:spPr>
          <a:xfrm>
            <a:off x="1098319" y="3531233"/>
            <a:ext cx="2671024" cy="2184104"/>
          </a:xfrm>
          <a:prstGeom prst="frame">
            <a:avLst>
              <a:gd name="adj1" fmla="val 186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2A3E5C-7A01-C0F1-50E0-A02D9857F02B}"/>
              </a:ext>
            </a:extLst>
          </p:cNvPr>
          <p:cNvSpPr/>
          <p:nvPr/>
        </p:nvSpPr>
        <p:spPr>
          <a:xfrm>
            <a:off x="7354191" y="2045709"/>
            <a:ext cx="79557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AE49A726-1276-8F3F-5DB9-560B6BD2F577}"/>
              </a:ext>
            </a:extLst>
          </p:cNvPr>
          <p:cNvSpPr/>
          <p:nvPr/>
        </p:nvSpPr>
        <p:spPr>
          <a:xfrm>
            <a:off x="8128989" y="1136149"/>
            <a:ext cx="2770586" cy="2214925"/>
          </a:xfrm>
          <a:prstGeom prst="frame">
            <a:avLst>
              <a:gd name="adj1" fmla="val 168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A1C5A6-2EF1-7F07-F534-FA80F19ABE41}"/>
              </a:ext>
            </a:extLst>
          </p:cNvPr>
          <p:cNvSpPr/>
          <p:nvPr/>
        </p:nvSpPr>
        <p:spPr>
          <a:xfrm>
            <a:off x="8493457" y="2207864"/>
            <a:ext cx="974343" cy="607803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0AB5C5-96EC-4795-CF56-E70E8AA40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2"/>
          <a:stretch/>
        </p:blipFill>
        <p:spPr>
          <a:xfrm>
            <a:off x="4643695" y="3588683"/>
            <a:ext cx="2618222" cy="20931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579DCE-AC1E-85A5-7D30-E9A68E2D0C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22"/>
          <a:stretch/>
        </p:blipFill>
        <p:spPr>
          <a:xfrm rot="21239823">
            <a:off x="4924214" y="3937512"/>
            <a:ext cx="995813" cy="6790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3C6FD0-4445-F494-C914-00A8F8B3D2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22"/>
          <a:stretch/>
        </p:blipFill>
        <p:spPr>
          <a:xfrm rot="10481397">
            <a:off x="4949296" y="4022133"/>
            <a:ext cx="995813" cy="679081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21BD27DB-AACD-1960-36BB-BF4A7AB69848}"/>
              </a:ext>
            </a:extLst>
          </p:cNvPr>
          <p:cNvSpPr/>
          <p:nvPr/>
        </p:nvSpPr>
        <p:spPr>
          <a:xfrm>
            <a:off x="4569016" y="3531232"/>
            <a:ext cx="2764398" cy="2184104"/>
          </a:xfrm>
          <a:prstGeom prst="frame">
            <a:avLst>
              <a:gd name="adj1" fmla="val 204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31" name="Picture 6" descr="Warning Icon transparent PNG - StickPNG">
            <a:extLst>
              <a:ext uri="{FF2B5EF4-FFF2-40B4-BE49-F238E27FC236}">
                <a16:creationId xmlns:a16="http://schemas.microsoft.com/office/drawing/2014/main" id="{DDD40090-6CE6-5376-F2B2-05E9F6B8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03" y="3828639"/>
            <a:ext cx="185779" cy="1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2A7A1F1E-F240-4DBF-367C-F38056AFF8FD}"/>
              </a:ext>
            </a:extLst>
          </p:cNvPr>
          <p:cNvSpPr/>
          <p:nvPr/>
        </p:nvSpPr>
        <p:spPr>
          <a:xfrm>
            <a:off x="7290491" y="4329256"/>
            <a:ext cx="79557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5" name="Picture 6" descr="Warning Icon transparent PNG - StickPNG">
            <a:extLst>
              <a:ext uri="{FF2B5EF4-FFF2-40B4-BE49-F238E27FC236}">
                <a16:creationId xmlns:a16="http://schemas.microsoft.com/office/drawing/2014/main" id="{4DC70C49-5D33-AB98-F18E-03DE06DE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02" y="4135244"/>
            <a:ext cx="185779" cy="1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Warning Icon transparent PNG - StickPNG">
            <a:extLst>
              <a:ext uri="{FF2B5EF4-FFF2-40B4-BE49-F238E27FC236}">
                <a16:creationId xmlns:a16="http://schemas.microsoft.com/office/drawing/2014/main" id="{A158C91E-A20B-5C4F-8182-E848B08D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61" y="4405458"/>
            <a:ext cx="185779" cy="1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ame 36">
            <a:extLst>
              <a:ext uri="{FF2B5EF4-FFF2-40B4-BE49-F238E27FC236}">
                <a16:creationId xmlns:a16="http://schemas.microsoft.com/office/drawing/2014/main" id="{06C63DA2-AFCF-04D9-064B-9C63A6039FC5}"/>
              </a:ext>
            </a:extLst>
          </p:cNvPr>
          <p:cNvSpPr/>
          <p:nvPr/>
        </p:nvSpPr>
        <p:spPr>
          <a:xfrm>
            <a:off x="8113343" y="3521859"/>
            <a:ext cx="2786231" cy="2184104"/>
          </a:xfrm>
          <a:prstGeom prst="frame">
            <a:avLst>
              <a:gd name="adj1" fmla="val 204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35443E-3297-13DF-DF22-9D50DA578E4D}"/>
              </a:ext>
            </a:extLst>
          </p:cNvPr>
          <p:cNvSpPr txBox="1"/>
          <p:nvPr/>
        </p:nvSpPr>
        <p:spPr>
          <a:xfrm>
            <a:off x="8116668" y="4152716"/>
            <a:ext cx="28367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b="1" dirty="0">
                <a:solidFill>
                  <a:srgbClr val="FF6B15"/>
                </a:solidFill>
              </a:rPr>
              <a:t>Identifiser hvor risikoområdene er på kartet og sørg for nøyaktig rengjøringseffektivitet</a:t>
            </a:r>
            <a:endParaRPr lang="en-SG" b="1" dirty="0">
              <a:solidFill>
                <a:srgbClr val="FF6B15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026C08-068B-69E4-7239-867FAC4D3FE3}"/>
              </a:ext>
            </a:extLst>
          </p:cNvPr>
          <p:cNvSpPr txBox="1"/>
          <p:nvPr/>
        </p:nvSpPr>
        <p:spPr>
          <a:xfrm>
            <a:off x="8170543" y="3574461"/>
            <a:ext cx="270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Hvorfor</a:t>
            </a:r>
            <a:r>
              <a:rPr lang="en-US" sz="2400" b="1" dirty="0"/>
              <a:t>?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0131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0" grpId="0"/>
      <p:bldP spid="22" grpId="0"/>
      <p:bldP spid="23" grpId="0" animBg="1"/>
      <p:bldP spid="24" grpId="0" animBg="1"/>
      <p:bldP spid="25" grpId="0" animBg="1"/>
      <p:bldP spid="26" grpId="0" animBg="1"/>
      <p:bldP spid="19" grpId="0" animBg="1"/>
      <p:bldP spid="33" grpId="0" animBg="1"/>
      <p:bldP spid="37" grpId="0" animBg="1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6DEE025-F455-93AA-F6D9-5379021B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-6559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A.6.Lokalisering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A4D296C-6FE5-7408-BA37-2D077A74071A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0CBA-BF88-9FBD-D33F-90D5FE4CE5CF}"/>
              </a:ext>
            </a:extLst>
          </p:cNvPr>
          <p:cNvSpPr txBox="1"/>
          <p:nvPr/>
        </p:nvSpPr>
        <p:spPr>
          <a:xfrm>
            <a:off x="306647" y="895007"/>
            <a:ext cx="1150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META-SCRUB 60 for å identifisere kartet før du starter rengjøringsoperasjoner.</a:t>
            </a:r>
            <a:endParaRPr lang="en-SG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7129EE5-C127-DFA3-B753-FFE93D130C96}"/>
              </a:ext>
            </a:extLst>
          </p:cNvPr>
          <p:cNvSpPr/>
          <p:nvPr/>
        </p:nvSpPr>
        <p:spPr>
          <a:xfrm rot="5400000">
            <a:off x="2848946" y="1557818"/>
            <a:ext cx="62854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E283700-4A2A-3A6F-F410-EE1A80699C47}"/>
              </a:ext>
            </a:extLst>
          </p:cNvPr>
          <p:cNvSpPr/>
          <p:nvPr/>
        </p:nvSpPr>
        <p:spPr>
          <a:xfrm rot="5400000">
            <a:off x="8714505" y="1549911"/>
            <a:ext cx="62854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961777F4-B829-1FF6-0BFC-B88FDCFB807C}"/>
              </a:ext>
            </a:extLst>
          </p:cNvPr>
          <p:cNvSpPr/>
          <p:nvPr/>
        </p:nvSpPr>
        <p:spPr>
          <a:xfrm>
            <a:off x="306643" y="2143128"/>
            <a:ext cx="5713153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CDBDEBAC-4174-4597-36E1-4856E0FD1613}"/>
              </a:ext>
            </a:extLst>
          </p:cNvPr>
          <p:cNvSpPr/>
          <p:nvPr/>
        </p:nvSpPr>
        <p:spPr>
          <a:xfrm>
            <a:off x="6172200" y="2143128"/>
            <a:ext cx="5713157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D875C-411B-C6A9-7E83-D1DBA1095165}"/>
              </a:ext>
            </a:extLst>
          </p:cNvPr>
          <p:cNvSpPr txBox="1"/>
          <p:nvPr/>
        </p:nvSpPr>
        <p:spPr>
          <a:xfrm>
            <a:off x="306643" y="2199841"/>
            <a:ext cx="571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Auto-</a:t>
            </a:r>
            <a:r>
              <a:rPr lang="en-SG" sz="2800" b="1" dirty="0" err="1"/>
              <a:t>Lokalisering</a:t>
            </a:r>
            <a:endParaRPr lang="en-SG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360EC-7FE9-F266-57C4-826E40DF6B54}"/>
              </a:ext>
            </a:extLst>
          </p:cNvPr>
          <p:cNvSpPr txBox="1"/>
          <p:nvPr/>
        </p:nvSpPr>
        <p:spPr>
          <a:xfrm>
            <a:off x="6172201" y="2198433"/>
            <a:ext cx="571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Manual </a:t>
            </a:r>
            <a:r>
              <a:rPr lang="en-SG" sz="2800" b="1" dirty="0" err="1"/>
              <a:t>Lokalisering</a:t>
            </a:r>
            <a:endParaRPr lang="en-SG" sz="28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080D74C-45F4-E537-49BD-90A6CF3616A7}"/>
              </a:ext>
            </a:extLst>
          </p:cNvPr>
          <p:cNvSpPr/>
          <p:nvPr/>
        </p:nvSpPr>
        <p:spPr>
          <a:xfrm rot="5400000">
            <a:off x="2848946" y="2824337"/>
            <a:ext cx="62854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1E01FBC-33F3-0164-C7EF-8FC0DA6FABED}"/>
              </a:ext>
            </a:extLst>
          </p:cNvPr>
          <p:cNvSpPr/>
          <p:nvPr/>
        </p:nvSpPr>
        <p:spPr>
          <a:xfrm rot="5400000">
            <a:off x="8714505" y="2829621"/>
            <a:ext cx="62854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9D648460-068E-0A68-A3CA-9B64E3ACEBCE}"/>
              </a:ext>
            </a:extLst>
          </p:cNvPr>
          <p:cNvSpPr/>
          <p:nvPr/>
        </p:nvSpPr>
        <p:spPr>
          <a:xfrm>
            <a:off x="306643" y="3403918"/>
            <a:ext cx="5713153" cy="2596920"/>
          </a:xfrm>
          <a:prstGeom prst="frame">
            <a:avLst>
              <a:gd name="adj1" fmla="val 13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762D05D-B34D-5511-14B7-4A2C1B1E2328}"/>
              </a:ext>
            </a:extLst>
          </p:cNvPr>
          <p:cNvSpPr/>
          <p:nvPr/>
        </p:nvSpPr>
        <p:spPr>
          <a:xfrm>
            <a:off x="6097847" y="3400220"/>
            <a:ext cx="5787506" cy="2600618"/>
          </a:xfrm>
          <a:prstGeom prst="frame">
            <a:avLst>
              <a:gd name="adj1" fmla="val 13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7C38BC-80FA-E468-4C02-B8AFB750D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4057632"/>
            <a:ext cx="2943226" cy="17615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A0C2BB-B7F3-0230-5D27-392D7013AF4F}"/>
              </a:ext>
            </a:extLst>
          </p:cNvPr>
          <p:cNvSpPr txBox="1"/>
          <p:nvPr/>
        </p:nvSpPr>
        <p:spPr>
          <a:xfrm>
            <a:off x="6172200" y="3561355"/>
            <a:ext cx="571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Lokaliseringsikon &gt; Juster manuelt &gt; Start lokalisering</a:t>
            </a:r>
            <a:endParaRPr lang="en-S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96316A-CF90-1538-16A7-62356AE1A6C4}"/>
              </a:ext>
            </a:extLst>
          </p:cNvPr>
          <p:cNvSpPr txBox="1"/>
          <p:nvPr/>
        </p:nvSpPr>
        <p:spPr>
          <a:xfrm>
            <a:off x="459927" y="3703011"/>
            <a:ext cx="26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err="1"/>
              <a:t>Ladestasjon</a:t>
            </a:r>
            <a:endParaRPr lang="en-SG" dirty="0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2DB84E25-F847-39B2-9330-5C8052B55E43}"/>
              </a:ext>
            </a:extLst>
          </p:cNvPr>
          <p:cNvSpPr/>
          <p:nvPr/>
        </p:nvSpPr>
        <p:spPr>
          <a:xfrm>
            <a:off x="7455451" y="4057632"/>
            <a:ext cx="2983950" cy="1769996"/>
          </a:xfrm>
          <a:prstGeom prst="frame">
            <a:avLst>
              <a:gd name="adj1" fmla="val 338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DCD0F-755C-5CF7-25C9-A6BDD5E918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42443" r="24951" b="17035"/>
          <a:stretch/>
        </p:blipFill>
        <p:spPr bwMode="auto">
          <a:xfrm>
            <a:off x="505977" y="4136737"/>
            <a:ext cx="2623434" cy="17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A02F1-2D84-3830-46FE-03186264D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1" y="4100466"/>
            <a:ext cx="1877663" cy="20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ame 19">
            <a:extLst>
              <a:ext uri="{FF2B5EF4-FFF2-40B4-BE49-F238E27FC236}">
                <a16:creationId xmlns:a16="http://schemas.microsoft.com/office/drawing/2014/main" id="{84F51477-1A7F-C21F-D608-D9F420580D88}"/>
              </a:ext>
            </a:extLst>
          </p:cNvPr>
          <p:cNvSpPr/>
          <p:nvPr/>
        </p:nvSpPr>
        <p:spPr>
          <a:xfrm>
            <a:off x="459927" y="4064195"/>
            <a:ext cx="2687822" cy="1787563"/>
          </a:xfrm>
          <a:prstGeom prst="frame">
            <a:avLst>
              <a:gd name="adj1" fmla="val 338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A04E86-98A3-79FF-2FD3-ED64D6177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42443" r="24951" b="17035"/>
          <a:stretch/>
        </p:blipFill>
        <p:spPr bwMode="auto">
          <a:xfrm>
            <a:off x="3279386" y="4144813"/>
            <a:ext cx="2516263" cy="165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ame 20">
            <a:extLst>
              <a:ext uri="{FF2B5EF4-FFF2-40B4-BE49-F238E27FC236}">
                <a16:creationId xmlns:a16="http://schemas.microsoft.com/office/drawing/2014/main" id="{C944805F-3508-75B0-4F86-8B305B39C7A8}"/>
              </a:ext>
            </a:extLst>
          </p:cNvPr>
          <p:cNvSpPr/>
          <p:nvPr/>
        </p:nvSpPr>
        <p:spPr>
          <a:xfrm>
            <a:off x="3225801" y="4094079"/>
            <a:ext cx="2623434" cy="1757680"/>
          </a:xfrm>
          <a:prstGeom prst="frame">
            <a:avLst>
              <a:gd name="adj1" fmla="val 338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1028" name="Picture 4" descr="Metal Laser Black QR Code Label Sticker | Sticker labels, Name plate, Labels">
            <a:extLst>
              <a:ext uri="{FF2B5EF4-FFF2-40B4-BE49-F238E27FC236}">
                <a16:creationId xmlns:a16="http://schemas.microsoft.com/office/drawing/2014/main" id="{57C163B3-801E-9B2E-632C-233A77434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t="27634" r="29934" b="29705"/>
          <a:stretch/>
        </p:blipFill>
        <p:spPr bwMode="auto">
          <a:xfrm>
            <a:off x="4291315" y="4416989"/>
            <a:ext cx="584915" cy="5798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B6C9DB-899D-5677-D671-F51D0FB7960B}"/>
              </a:ext>
            </a:extLst>
          </p:cNvPr>
          <p:cNvSpPr txBox="1"/>
          <p:nvPr/>
        </p:nvSpPr>
        <p:spPr>
          <a:xfrm>
            <a:off x="3244138" y="3722898"/>
            <a:ext cx="260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QR </a:t>
            </a:r>
            <a:r>
              <a:rPr lang="en-SG" b="1" dirty="0" err="1"/>
              <a:t>Parkingskode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152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  <p:bldP spid="7" grpId="0" animBg="1"/>
      <p:bldP spid="8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9" grpId="0" animBg="1"/>
      <p:bldP spid="17" grpId="0"/>
      <p:bldP spid="22" grpId="0"/>
      <p:bldP spid="23" grpId="0" animBg="1"/>
      <p:bldP spid="20" grpId="0" animBg="1"/>
      <p:bldP spid="21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5449" y="8626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06CD615-70AB-6CAE-6319-B6E9258D4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4" y="1266583"/>
            <a:ext cx="4877481" cy="45664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A.7.Ladestasjonoppsett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2DACA95-CE6F-9AF3-5062-105A8BFD2597}"/>
              </a:ext>
            </a:extLst>
          </p:cNvPr>
          <p:cNvSpPr/>
          <p:nvPr/>
        </p:nvSpPr>
        <p:spPr>
          <a:xfrm>
            <a:off x="287315" y="1221867"/>
            <a:ext cx="4922580" cy="4619969"/>
          </a:xfrm>
          <a:prstGeom prst="frame">
            <a:avLst>
              <a:gd name="adj1" fmla="val 126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7FCD9BD-2AC3-71FB-85D5-3CEE44619A7E}"/>
              </a:ext>
            </a:extLst>
          </p:cNvPr>
          <p:cNvSpPr/>
          <p:nvPr/>
        </p:nvSpPr>
        <p:spPr>
          <a:xfrm>
            <a:off x="3273151" y="4112885"/>
            <a:ext cx="1384293" cy="215594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8340035-5A18-4850-8997-7E094ED15C74}"/>
              </a:ext>
            </a:extLst>
          </p:cNvPr>
          <p:cNvSpPr/>
          <p:nvPr/>
        </p:nvSpPr>
        <p:spPr>
          <a:xfrm rot="10800000">
            <a:off x="853800" y="4131935"/>
            <a:ext cx="1384294" cy="215594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7695F-8C0C-A1E5-EA25-E6FCA6BEF974}"/>
              </a:ext>
            </a:extLst>
          </p:cNvPr>
          <p:cNvSpPr/>
          <p:nvPr/>
        </p:nvSpPr>
        <p:spPr>
          <a:xfrm rot="5400000">
            <a:off x="4162264" y="3511175"/>
            <a:ext cx="243536" cy="175325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E7D0E-5430-9A03-EFE3-7261539732E0}"/>
              </a:ext>
            </a:extLst>
          </p:cNvPr>
          <p:cNvSpPr txBox="1"/>
          <p:nvPr/>
        </p:nvSpPr>
        <p:spPr>
          <a:xfrm>
            <a:off x="3536319" y="2887646"/>
            <a:ext cx="149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6B15"/>
                </a:solidFill>
              </a:rPr>
              <a:t>AC Power Socket</a:t>
            </a:r>
            <a:endParaRPr lang="en-SG" sz="1400" i="1" dirty="0">
              <a:solidFill>
                <a:srgbClr val="FF6B15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D54AE0A-E4D6-A209-44A5-9939DFF5B417}"/>
              </a:ext>
            </a:extLst>
          </p:cNvPr>
          <p:cNvSpPr/>
          <p:nvPr/>
        </p:nvSpPr>
        <p:spPr>
          <a:xfrm rot="5400000">
            <a:off x="2323321" y="5193299"/>
            <a:ext cx="876299" cy="229596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3EB20A-2757-2923-561A-378346037D7E}"/>
              </a:ext>
            </a:extLst>
          </p:cNvPr>
          <p:cNvSpPr txBox="1"/>
          <p:nvPr/>
        </p:nvSpPr>
        <p:spPr>
          <a:xfrm>
            <a:off x="3292201" y="3889031"/>
            <a:ext cx="127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6B15"/>
                </a:solidFill>
              </a:rPr>
              <a:t>100 cm</a:t>
            </a:r>
            <a:endParaRPr lang="en-SG" sz="1400" i="1" dirty="0">
              <a:solidFill>
                <a:srgbClr val="FF6B1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403163-F46C-19AF-8CF0-BBC4DA6F5CC9}"/>
              </a:ext>
            </a:extLst>
          </p:cNvPr>
          <p:cNvSpPr txBox="1"/>
          <p:nvPr/>
        </p:nvSpPr>
        <p:spPr>
          <a:xfrm>
            <a:off x="961743" y="3915519"/>
            <a:ext cx="127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6B15"/>
                </a:solidFill>
              </a:rPr>
              <a:t>100 cm</a:t>
            </a:r>
            <a:endParaRPr lang="en-SG" sz="1400" i="1" dirty="0">
              <a:solidFill>
                <a:srgbClr val="FF6B15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3876DF-3F73-E5A5-8ABB-27761958C363}"/>
              </a:ext>
            </a:extLst>
          </p:cNvPr>
          <p:cNvSpPr txBox="1"/>
          <p:nvPr/>
        </p:nvSpPr>
        <p:spPr>
          <a:xfrm rot="16200000">
            <a:off x="1870755" y="5061141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6B15"/>
                </a:solidFill>
              </a:rPr>
              <a:t>200 cm</a:t>
            </a:r>
            <a:endParaRPr lang="en-SG" sz="1400" i="1" dirty="0">
              <a:solidFill>
                <a:srgbClr val="FF6B15"/>
              </a:solidFill>
            </a:endParaRPr>
          </a:p>
        </p:txBody>
      </p:sp>
      <p:sp>
        <p:nvSpPr>
          <p:cNvPr id="37" name="Frame 36">
            <a:extLst>
              <a:ext uri="{FF2B5EF4-FFF2-40B4-BE49-F238E27FC236}">
                <a16:creationId xmlns:a16="http://schemas.microsoft.com/office/drawing/2014/main" id="{C3B8CB2E-687D-A826-5039-E9AA55E0D105}"/>
              </a:ext>
            </a:extLst>
          </p:cNvPr>
          <p:cNvSpPr/>
          <p:nvPr/>
        </p:nvSpPr>
        <p:spPr>
          <a:xfrm>
            <a:off x="5888115" y="1221867"/>
            <a:ext cx="6066239" cy="636205"/>
          </a:xfrm>
          <a:prstGeom prst="frame">
            <a:avLst>
              <a:gd name="adj1" fmla="val 5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34AF7B-20B6-936D-5A56-DB20B7F9AD0E}"/>
              </a:ext>
            </a:extLst>
          </p:cNvPr>
          <p:cNvSpPr txBox="1"/>
          <p:nvPr/>
        </p:nvSpPr>
        <p:spPr>
          <a:xfrm>
            <a:off x="5927117" y="4950460"/>
            <a:ext cx="6067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5. Ladestasjonen skal være slått på.</a:t>
            </a:r>
          </a:p>
          <a:p>
            <a:r>
              <a:rPr lang="nb-NO" sz="2400" dirty="0"/>
              <a:t>(under ladeprosessen og planlagt rengjøring).</a:t>
            </a:r>
            <a:endParaRPr lang="en-US" i="1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31665E41-D361-49A6-9E13-47D65AD8C080}"/>
              </a:ext>
            </a:extLst>
          </p:cNvPr>
          <p:cNvSpPr/>
          <p:nvPr/>
        </p:nvSpPr>
        <p:spPr>
          <a:xfrm>
            <a:off x="3273150" y="3720606"/>
            <a:ext cx="890667" cy="1149340"/>
          </a:xfrm>
          <a:prstGeom prst="rtTriangle">
            <a:avLst/>
          </a:prstGeom>
          <a:solidFill>
            <a:srgbClr val="00B050">
              <a:alpha val="3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439EB983-286F-5FF7-765E-8451374B6FFE}"/>
              </a:ext>
            </a:extLst>
          </p:cNvPr>
          <p:cNvSpPr/>
          <p:nvPr/>
        </p:nvSpPr>
        <p:spPr>
          <a:xfrm>
            <a:off x="5198238" y="1257805"/>
            <a:ext cx="68336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F0E038-56E2-28B2-5EA1-C83492885766}"/>
              </a:ext>
            </a:extLst>
          </p:cNvPr>
          <p:cNvSpPr txBox="1"/>
          <p:nvPr/>
        </p:nvSpPr>
        <p:spPr>
          <a:xfrm>
            <a:off x="5843018" y="1288582"/>
            <a:ext cx="612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/>
              <a:t>1. Plasser på flatt gulv og ved vegg.</a:t>
            </a:r>
            <a:endParaRPr lang="en-US" sz="2400" dirty="0"/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81538E7E-56C9-A31A-CD0A-814608CD163E}"/>
              </a:ext>
            </a:extLst>
          </p:cNvPr>
          <p:cNvSpPr/>
          <p:nvPr/>
        </p:nvSpPr>
        <p:spPr>
          <a:xfrm>
            <a:off x="5888116" y="2046093"/>
            <a:ext cx="6066238" cy="636205"/>
          </a:xfrm>
          <a:prstGeom prst="frame">
            <a:avLst>
              <a:gd name="adj1" fmla="val 5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9ADEA5C6-79CB-3229-7797-8D8E205E1445}"/>
              </a:ext>
            </a:extLst>
          </p:cNvPr>
          <p:cNvSpPr/>
          <p:nvPr/>
        </p:nvSpPr>
        <p:spPr>
          <a:xfrm>
            <a:off x="5190845" y="2102585"/>
            <a:ext cx="68336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0B1BC7-D562-CF0F-0DA1-948B54304418}"/>
              </a:ext>
            </a:extLst>
          </p:cNvPr>
          <p:cNvSpPr txBox="1"/>
          <p:nvPr/>
        </p:nvSpPr>
        <p:spPr>
          <a:xfrm>
            <a:off x="5949221" y="2133362"/>
            <a:ext cx="5236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dirty="0"/>
              <a:t>2. Ingen gjenstander eller hindringer rundt.</a:t>
            </a:r>
            <a:endParaRPr lang="en-US" sz="2200" dirty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CCBE6491-5D0D-7C93-A830-53074BA901BB}"/>
              </a:ext>
            </a:extLst>
          </p:cNvPr>
          <p:cNvSpPr/>
          <p:nvPr/>
        </p:nvSpPr>
        <p:spPr>
          <a:xfrm>
            <a:off x="5209039" y="2948390"/>
            <a:ext cx="68336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12E26746-5C45-06C6-C280-C2C276A02CDE}"/>
              </a:ext>
            </a:extLst>
          </p:cNvPr>
          <p:cNvSpPr/>
          <p:nvPr/>
        </p:nvSpPr>
        <p:spPr>
          <a:xfrm>
            <a:off x="5887260" y="2907536"/>
            <a:ext cx="6066238" cy="636205"/>
          </a:xfrm>
          <a:prstGeom prst="frame">
            <a:avLst>
              <a:gd name="adj1" fmla="val 5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DDC2F2-5BA0-E4AB-1116-3953F2B20FA8}"/>
              </a:ext>
            </a:extLst>
          </p:cNvPr>
          <p:cNvSpPr txBox="1"/>
          <p:nvPr/>
        </p:nvSpPr>
        <p:spPr>
          <a:xfrm>
            <a:off x="5887259" y="2979167"/>
            <a:ext cx="5915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/>
              <a:t>3. Nær strømuttak (maks. 100 cm).</a:t>
            </a:r>
            <a:endParaRPr lang="en-US" sz="2400" dirty="0"/>
          </a:p>
        </p:txBody>
      </p:sp>
      <p:sp>
        <p:nvSpPr>
          <p:cNvPr id="51" name="Frame 50">
            <a:extLst>
              <a:ext uri="{FF2B5EF4-FFF2-40B4-BE49-F238E27FC236}">
                <a16:creationId xmlns:a16="http://schemas.microsoft.com/office/drawing/2014/main" id="{391823F1-4813-F2C5-051E-C6A9241C0741}"/>
              </a:ext>
            </a:extLst>
          </p:cNvPr>
          <p:cNvSpPr/>
          <p:nvPr/>
        </p:nvSpPr>
        <p:spPr>
          <a:xfrm>
            <a:off x="5887259" y="3761144"/>
            <a:ext cx="6067096" cy="936101"/>
          </a:xfrm>
          <a:prstGeom prst="frame">
            <a:avLst>
              <a:gd name="adj1" fmla="val 477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64D0773-9959-F9E6-7EA8-CB2D6EC96EEF}"/>
              </a:ext>
            </a:extLst>
          </p:cNvPr>
          <p:cNvSpPr/>
          <p:nvPr/>
        </p:nvSpPr>
        <p:spPr>
          <a:xfrm>
            <a:off x="5184014" y="4002303"/>
            <a:ext cx="68336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EADA68-B196-F3E0-9EF5-7CF5F2D8FA3E}"/>
              </a:ext>
            </a:extLst>
          </p:cNvPr>
          <p:cNvSpPr txBox="1"/>
          <p:nvPr/>
        </p:nvSpPr>
        <p:spPr>
          <a:xfrm>
            <a:off x="5865576" y="3828270"/>
            <a:ext cx="61901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4. QR-</a:t>
            </a:r>
            <a:r>
              <a:rPr lang="en-US" sz="2200" dirty="0" err="1"/>
              <a:t>kode</a:t>
            </a:r>
            <a:r>
              <a:rPr lang="en-US" sz="2200" dirty="0"/>
              <a:t> </a:t>
            </a:r>
            <a:r>
              <a:rPr lang="en-US" sz="2200" dirty="0" err="1"/>
              <a:t>skal</a:t>
            </a:r>
            <a:r>
              <a:rPr lang="en-US" sz="2200" dirty="0"/>
              <a:t> </a:t>
            </a:r>
            <a:r>
              <a:rPr lang="en-US" sz="2200" dirty="0" err="1"/>
              <a:t>være</a:t>
            </a:r>
            <a:r>
              <a:rPr lang="en-US" sz="2200" dirty="0"/>
              <a:t> </a:t>
            </a:r>
            <a:r>
              <a:rPr lang="en-US" sz="2200" dirty="0" err="1"/>
              <a:t>synlig</a:t>
            </a:r>
            <a:r>
              <a:rPr lang="en-US" sz="2200" dirty="0"/>
              <a:t> for META-SCRUB 60 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ikke</a:t>
            </a:r>
            <a:r>
              <a:rPr lang="en-US" sz="2200" dirty="0"/>
              <a:t> for </a:t>
            </a:r>
            <a:r>
              <a:rPr lang="en-US" sz="2200" dirty="0" err="1"/>
              <a:t>mørkt</a:t>
            </a:r>
            <a:r>
              <a:rPr lang="en-US" sz="2200" dirty="0"/>
              <a:t> </a:t>
            </a:r>
            <a:r>
              <a:rPr lang="en-US" sz="2200" dirty="0" err="1"/>
              <a:t>eller</a:t>
            </a:r>
            <a:r>
              <a:rPr lang="en-US" sz="2200" dirty="0"/>
              <a:t> </a:t>
            </a:r>
            <a:r>
              <a:rPr lang="en-US" sz="2200" dirty="0" err="1"/>
              <a:t>ikke</a:t>
            </a:r>
            <a:r>
              <a:rPr lang="en-US" sz="2200" dirty="0"/>
              <a:t> </a:t>
            </a:r>
            <a:r>
              <a:rPr lang="en-US" sz="2200" dirty="0" err="1"/>
              <a:t>utsatt</a:t>
            </a:r>
            <a:r>
              <a:rPr lang="en-US" sz="2200" dirty="0"/>
              <a:t> for </a:t>
            </a:r>
            <a:r>
              <a:rPr lang="en-US" sz="2200" dirty="0" err="1"/>
              <a:t>mye</a:t>
            </a:r>
            <a:r>
              <a:rPr lang="en-US" sz="2200" dirty="0"/>
              <a:t> </a:t>
            </a:r>
            <a:r>
              <a:rPr lang="en-US" sz="2200" dirty="0" err="1"/>
              <a:t>sollys</a:t>
            </a:r>
            <a:r>
              <a:rPr lang="en-US" sz="2200" dirty="0"/>
              <a:t>).</a:t>
            </a:r>
            <a:endParaRPr lang="en-US" sz="2200" i="1" dirty="0"/>
          </a:p>
        </p:txBody>
      </p:sp>
      <p:sp>
        <p:nvSpPr>
          <p:cNvPr id="55" name="Frame 54">
            <a:extLst>
              <a:ext uri="{FF2B5EF4-FFF2-40B4-BE49-F238E27FC236}">
                <a16:creationId xmlns:a16="http://schemas.microsoft.com/office/drawing/2014/main" id="{28CD16D5-ADEB-A53A-694E-158ECD116A17}"/>
              </a:ext>
            </a:extLst>
          </p:cNvPr>
          <p:cNvSpPr/>
          <p:nvPr/>
        </p:nvSpPr>
        <p:spPr>
          <a:xfrm>
            <a:off x="5888115" y="4905735"/>
            <a:ext cx="6067096" cy="936101"/>
          </a:xfrm>
          <a:prstGeom prst="frame">
            <a:avLst>
              <a:gd name="adj1" fmla="val 477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DD811C1F-45BB-3B82-45CC-7173FF9672F6}"/>
              </a:ext>
            </a:extLst>
          </p:cNvPr>
          <p:cNvSpPr/>
          <p:nvPr/>
        </p:nvSpPr>
        <p:spPr>
          <a:xfrm>
            <a:off x="5187279" y="5110161"/>
            <a:ext cx="68336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57" name="Picture 4" descr="1,000+ Best Basketball Images for Free [HD] - Pixabay">
            <a:extLst>
              <a:ext uri="{FF2B5EF4-FFF2-40B4-BE49-F238E27FC236}">
                <a16:creationId xmlns:a16="http://schemas.microsoft.com/office/drawing/2014/main" id="{03D3788D-4B66-962D-E721-6F2A4778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DC63F"/>
              </a:clrFrom>
              <a:clrTo>
                <a:srgbClr val="8DC6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84" y="5051138"/>
            <a:ext cx="695109" cy="6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umpled Paper Ball transparent PNG - StickPNG">
            <a:extLst>
              <a:ext uri="{FF2B5EF4-FFF2-40B4-BE49-F238E27FC236}">
                <a16:creationId xmlns:a16="http://schemas.microsoft.com/office/drawing/2014/main" id="{B1A159E7-9392-F7A8-5DAE-9CB8182B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55" y="4945113"/>
            <a:ext cx="363065" cy="3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rumpled Paper Ball transparent PNG - StickPNG">
            <a:extLst>
              <a:ext uri="{FF2B5EF4-FFF2-40B4-BE49-F238E27FC236}">
                <a16:creationId xmlns:a16="http://schemas.microsoft.com/office/drawing/2014/main" id="{BAEC540E-C57E-6E3D-5DE7-78A05179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4706">
            <a:off x="3900880" y="5310400"/>
            <a:ext cx="363065" cy="3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rumpled Paper Ball transparent PNG - StickPNG">
            <a:extLst>
              <a:ext uri="{FF2B5EF4-FFF2-40B4-BE49-F238E27FC236}">
                <a16:creationId xmlns:a16="http://schemas.microsoft.com/office/drawing/2014/main" id="{97F6BE86-CF79-1208-D128-8BCA8FD8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6906">
            <a:off x="4117054" y="5015860"/>
            <a:ext cx="363065" cy="3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24320B-2554-A93B-4625-759A77B83739}"/>
              </a:ext>
            </a:extLst>
          </p:cNvPr>
          <p:cNvSpPr txBox="1"/>
          <p:nvPr/>
        </p:nvSpPr>
        <p:spPr>
          <a:xfrm>
            <a:off x="3319207" y="4365468"/>
            <a:ext cx="61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90</a:t>
            </a:r>
            <a:r>
              <a:rPr lang="en-SG" sz="2400" b="1" dirty="0"/>
              <a:t>°</a:t>
            </a:r>
          </a:p>
        </p:txBody>
      </p:sp>
      <p:sp>
        <p:nvSpPr>
          <p:cNvPr id="61" name="Half Frame 60">
            <a:extLst>
              <a:ext uri="{FF2B5EF4-FFF2-40B4-BE49-F238E27FC236}">
                <a16:creationId xmlns:a16="http://schemas.microsoft.com/office/drawing/2014/main" id="{4E3DCCDD-A109-1F53-8F2E-38B3BC78F862}"/>
              </a:ext>
            </a:extLst>
          </p:cNvPr>
          <p:cNvSpPr/>
          <p:nvPr/>
        </p:nvSpPr>
        <p:spPr>
          <a:xfrm rot="5400000">
            <a:off x="3286843" y="4770147"/>
            <a:ext cx="88972" cy="73134"/>
          </a:xfrm>
          <a:prstGeom prst="halfFrame">
            <a:avLst>
              <a:gd name="adj1" fmla="val 0"/>
              <a:gd name="adj2" fmla="val 0"/>
            </a:avLst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7" grpId="0" animBg="1"/>
      <p:bldP spid="38" grpId="0"/>
      <p:bldP spid="39" grpId="0" animBg="1"/>
      <p:bldP spid="40" grpId="0" animBg="1"/>
      <p:bldP spid="42" grpId="0"/>
      <p:bldP spid="43" grpId="0" animBg="1"/>
      <p:bldP spid="44" grpId="0" animBg="1"/>
      <p:bldP spid="46" grpId="0"/>
      <p:bldP spid="47" grpId="0" animBg="1"/>
      <p:bldP spid="48" grpId="0" animBg="1"/>
      <p:bldP spid="50" grpId="0"/>
      <p:bldP spid="51" grpId="0" animBg="1"/>
      <p:bldP spid="52" grpId="0" animBg="1"/>
      <p:bldP spid="54" grpId="0"/>
      <p:bldP spid="55" grpId="0" animBg="1"/>
      <p:bldP spid="56" grpId="0" animBg="1"/>
      <p:bldP spid="60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8626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A.8.Planlagt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rengjøring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677CFF41-C6F7-DD88-D4DF-2ADFA4E7323E}"/>
              </a:ext>
            </a:extLst>
          </p:cNvPr>
          <p:cNvSpPr/>
          <p:nvPr/>
        </p:nvSpPr>
        <p:spPr>
          <a:xfrm>
            <a:off x="306646" y="832907"/>
            <a:ext cx="11578708" cy="802434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5FCE1-6F36-895E-9517-1E99931028BA}"/>
              </a:ext>
            </a:extLst>
          </p:cNvPr>
          <p:cNvSpPr txBox="1"/>
          <p:nvPr/>
        </p:nvSpPr>
        <p:spPr>
          <a:xfrm>
            <a:off x="334798" y="935386"/>
            <a:ext cx="11578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dirty="0" err="1"/>
              <a:t>Hvorfor</a:t>
            </a:r>
            <a:r>
              <a:rPr lang="en-SG" sz="3200" dirty="0"/>
              <a:t> starter </a:t>
            </a:r>
            <a:r>
              <a:rPr lang="en-SG" sz="3200" dirty="0" err="1"/>
              <a:t>ikke</a:t>
            </a:r>
            <a:r>
              <a:rPr lang="en-SG" sz="3200" dirty="0"/>
              <a:t> den </a:t>
            </a:r>
            <a:r>
              <a:rPr lang="en-SG" sz="3200" dirty="0" err="1"/>
              <a:t>planlagte</a:t>
            </a:r>
            <a:r>
              <a:rPr lang="en-SG" sz="3200" dirty="0"/>
              <a:t> </a:t>
            </a:r>
            <a:r>
              <a:rPr lang="en-SG" sz="3200" dirty="0" err="1"/>
              <a:t>rengjøring</a:t>
            </a:r>
            <a:r>
              <a:rPr lang="en-SG" sz="3200" dirty="0"/>
              <a:t> </a:t>
            </a:r>
            <a:r>
              <a:rPr lang="en-SG" sz="3200" dirty="0" err="1"/>
              <a:t>som</a:t>
            </a:r>
            <a:r>
              <a:rPr lang="en-SG" sz="3200" dirty="0"/>
              <a:t> </a:t>
            </a:r>
            <a:r>
              <a:rPr lang="en-SG" sz="3200" dirty="0" err="1"/>
              <a:t>planlagt</a:t>
            </a:r>
            <a:r>
              <a:rPr lang="en-SG" sz="3200" dirty="0"/>
              <a:t>?</a:t>
            </a:r>
            <a:endParaRPr lang="en-SG" sz="3200" b="1" dirty="0">
              <a:solidFill>
                <a:srgbClr val="FF6B15"/>
              </a:solidFill>
            </a:endParaRPr>
          </a:p>
        </p:txBody>
      </p:sp>
      <p:sp>
        <p:nvSpPr>
          <p:cNvPr id="1041" name="Arrow: Right 1040">
            <a:extLst>
              <a:ext uri="{FF2B5EF4-FFF2-40B4-BE49-F238E27FC236}">
                <a16:creationId xmlns:a16="http://schemas.microsoft.com/office/drawing/2014/main" id="{EFEB726A-38CA-70BC-4E2D-FE2730A79831}"/>
              </a:ext>
            </a:extLst>
          </p:cNvPr>
          <p:cNvSpPr/>
          <p:nvPr/>
        </p:nvSpPr>
        <p:spPr>
          <a:xfrm rot="5400000">
            <a:off x="-432617" y="2966003"/>
            <a:ext cx="3189134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2" name="Frame 1041">
            <a:extLst>
              <a:ext uri="{FF2B5EF4-FFF2-40B4-BE49-F238E27FC236}">
                <a16:creationId xmlns:a16="http://schemas.microsoft.com/office/drawing/2014/main" id="{7D8D21D0-82F2-54C8-3AEE-25E709FB9599}"/>
              </a:ext>
            </a:extLst>
          </p:cNvPr>
          <p:cNvSpPr/>
          <p:nvPr/>
        </p:nvSpPr>
        <p:spPr>
          <a:xfrm>
            <a:off x="2330196" y="3562018"/>
            <a:ext cx="4522953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29939F71-D666-1A44-99CA-8C1449110DA2}"/>
              </a:ext>
            </a:extLst>
          </p:cNvPr>
          <p:cNvSpPr txBox="1"/>
          <p:nvPr/>
        </p:nvSpPr>
        <p:spPr>
          <a:xfrm>
            <a:off x="900340" y="4889271"/>
            <a:ext cx="7500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100" b="1" dirty="0"/>
              <a:t>QR-kode på toppen av ladestasjonen er ikke synlig (for mørkt)</a:t>
            </a:r>
            <a:endParaRPr lang="en-US" sz="2100" dirty="0"/>
          </a:p>
        </p:txBody>
      </p:sp>
      <p:sp>
        <p:nvSpPr>
          <p:cNvPr id="1044" name="Arrow: Right 1043">
            <a:extLst>
              <a:ext uri="{FF2B5EF4-FFF2-40B4-BE49-F238E27FC236}">
                <a16:creationId xmlns:a16="http://schemas.microsoft.com/office/drawing/2014/main" id="{8462F53F-6739-AA7C-27EA-B486D6A702BB}"/>
              </a:ext>
            </a:extLst>
          </p:cNvPr>
          <p:cNvSpPr/>
          <p:nvPr/>
        </p:nvSpPr>
        <p:spPr>
          <a:xfrm rot="5400000">
            <a:off x="544282" y="2608249"/>
            <a:ext cx="2547797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7" name="Arrow: Right 1046">
            <a:extLst>
              <a:ext uri="{FF2B5EF4-FFF2-40B4-BE49-F238E27FC236}">
                <a16:creationId xmlns:a16="http://schemas.microsoft.com/office/drawing/2014/main" id="{040A17E8-5CB3-09DE-48C1-F56014C55E7D}"/>
              </a:ext>
            </a:extLst>
          </p:cNvPr>
          <p:cNvSpPr/>
          <p:nvPr/>
        </p:nvSpPr>
        <p:spPr>
          <a:xfrm rot="5400000">
            <a:off x="1616432" y="2325031"/>
            <a:ext cx="1950754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2A4382B-556C-F665-F485-7453E686D99F}"/>
              </a:ext>
            </a:extLst>
          </p:cNvPr>
          <p:cNvSpPr txBox="1"/>
          <p:nvPr/>
        </p:nvSpPr>
        <p:spPr>
          <a:xfrm>
            <a:off x="2330198" y="3611943"/>
            <a:ext cx="456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Manuell</a:t>
            </a:r>
            <a:r>
              <a:rPr lang="en-US" sz="2400" b="1" dirty="0"/>
              <a:t> modus er </a:t>
            </a:r>
            <a:r>
              <a:rPr lang="en-US" sz="2400" b="1" dirty="0" err="1"/>
              <a:t>satt</a:t>
            </a:r>
            <a:r>
              <a:rPr lang="en-US" sz="2400" b="1" dirty="0"/>
              <a:t> </a:t>
            </a:r>
            <a:r>
              <a:rPr lang="en-US" sz="2400" b="1" dirty="0" err="1"/>
              <a:t>på</a:t>
            </a:r>
            <a:endParaRPr lang="en-US" sz="2400" dirty="0"/>
          </a:p>
        </p:txBody>
      </p:sp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CAFD9CB2-9239-A35F-7B48-397D93C6A7DB}"/>
              </a:ext>
            </a:extLst>
          </p:cNvPr>
          <p:cNvSpPr/>
          <p:nvPr/>
        </p:nvSpPr>
        <p:spPr>
          <a:xfrm rot="5400000">
            <a:off x="3061454" y="1661184"/>
            <a:ext cx="592812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60" name="Frame 1059">
            <a:extLst>
              <a:ext uri="{FF2B5EF4-FFF2-40B4-BE49-F238E27FC236}">
                <a16:creationId xmlns:a16="http://schemas.microsoft.com/office/drawing/2014/main" id="{B47662CD-CD4F-310D-3AD5-5DE7A50ED32C}"/>
              </a:ext>
            </a:extLst>
          </p:cNvPr>
          <p:cNvSpPr/>
          <p:nvPr/>
        </p:nvSpPr>
        <p:spPr>
          <a:xfrm>
            <a:off x="917662" y="4861873"/>
            <a:ext cx="7196854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1" name="Frame 1060">
            <a:extLst>
              <a:ext uri="{FF2B5EF4-FFF2-40B4-BE49-F238E27FC236}">
                <a16:creationId xmlns:a16="http://schemas.microsoft.com/office/drawing/2014/main" id="{E0DD3E53-57B3-5C7F-8BE5-39CDE00BD01A}"/>
              </a:ext>
            </a:extLst>
          </p:cNvPr>
          <p:cNvSpPr/>
          <p:nvPr/>
        </p:nvSpPr>
        <p:spPr>
          <a:xfrm>
            <a:off x="1556570" y="4164579"/>
            <a:ext cx="5985740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2" name="Frame 1061">
            <a:extLst>
              <a:ext uri="{FF2B5EF4-FFF2-40B4-BE49-F238E27FC236}">
                <a16:creationId xmlns:a16="http://schemas.microsoft.com/office/drawing/2014/main" id="{846334E2-2D98-6FE7-C780-778AC4106AF2}"/>
              </a:ext>
            </a:extLst>
          </p:cNvPr>
          <p:cNvSpPr/>
          <p:nvPr/>
        </p:nvSpPr>
        <p:spPr>
          <a:xfrm>
            <a:off x="2992276" y="2243329"/>
            <a:ext cx="5226574" cy="1255186"/>
          </a:xfrm>
          <a:prstGeom prst="frame">
            <a:avLst>
              <a:gd name="adj1" fmla="val 488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1D0218B2-CA12-835D-C6E7-B8A92188ADD6}"/>
              </a:ext>
            </a:extLst>
          </p:cNvPr>
          <p:cNvSpPr txBox="1"/>
          <p:nvPr/>
        </p:nvSpPr>
        <p:spPr>
          <a:xfrm>
            <a:off x="1628268" y="4232680"/>
            <a:ext cx="59140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/>
              <a:t>Hindringer mellom robot og rengjøringsområde.</a:t>
            </a:r>
            <a:endParaRPr lang="en-US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3B879-A0A3-C5F3-6290-28C1F47528C7}"/>
              </a:ext>
            </a:extLst>
          </p:cNvPr>
          <p:cNvSpPr txBox="1"/>
          <p:nvPr/>
        </p:nvSpPr>
        <p:spPr>
          <a:xfrm>
            <a:off x="3035819" y="2298848"/>
            <a:ext cx="5183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rgbClr val="FF6B15"/>
                </a:solidFill>
              </a:rPr>
              <a:t>Utilstrekkelig energinivå:</a:t>
            </a:r>
          </a:p>
          <a:p>
            <a:r>
              <a:rPr lang="nb-NO" sz="2000" b="1" dirty="0"/>
              <a:t>Lavt batterinivå, lavt rentvannstanknivå , høyt skittenvannstanknivå.</a:t>
            </a:r>
            <a:endParaRPr lang="en-US" sz="2000" i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1EB7A0-A6EC-E87D-1EF0-A1958764B727}"/>
              </a:ext>
            </a:extLst>
          </p:cNvPr>
          <p:cNvGrpSpPr/>
          <p:nvPr/>
        </p:nvGrpSpPr>
        <p:grpSpPr>
          <a:xfrm>
            <a:off x="8421110" y="2486639"/>
            <a:ext cx="3560387" cy="1367681"/>
            <a:chOff x="7911497" y="2608793"/>
            <a:chExt cx="3560387" cy="13676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C5165E-24AB-596C-2CD7-9265CBF2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325" t="19091" r="34471" b="17470"/>
            <a:stretch/>
          </p:blipFill>
          <p:spPr>
            <a:xfrm rot="16200000">
              <a:off x="9021587" y="1526176"/>
              <a:ext cx="1340208" cy="3560387"/>
            </a:xfrm>
            <a:prstGeom prst="rect">
              <a:avLst/>
            </a:prstGeom>
          </p:spPr>
        </p:pic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2E4AED02-F63D-242C-B2CB-D06C5C2C5EF8}"/>
                </a:ext>
              </a:extLst>
            </p:cNvPr>
            <p:cNvSpPr/>
            <p:nvPr/>
          </p:nvSpPr>
          <p:spPr>
            <a:xfrm>
              <a:off x="7911497" y="2608793"/>
              <a:ext cx="3530325" cy="1367681"/>
            </a:xfrm>
            <a:prstGeom prst="frame">
              <a:avLst>
                <a:gd name="adj1" fmla="val 3188"/>
              </a:avLst>
            </a:prstGeom>
            <a:solidFill>
              <a:srgbClr val="FF6B15"/>
            </a:solidFill>
            <a:ln>
              <a:solidFill>
                <a:srgbClr val="FF6B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3ABA5E2-B5E0-D9CB-7C99-D85CB00F12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1" b="27769"/>
          <a:stretch/>
        </p:blipFill>
        <p:spPr>
          <a:xfrm>
            <a:off x="8450990" y="4102289"/>
            <a:ext cx="3485634" cy="1617690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965E8DDA-F005-FFEE-8203-FBC1B7128A05}"/>
              </a:ext>
            </a:extLst>
          </p:cNvPr>
          <p:cNvSpPr/>
          <p:nvPr/>
        </p:nvSpPr>
        <p:spPr>
          <a:xfrm>
            <a:off x="8419109" y="4055040"/>
            <a:ext cx="3530051" cy="1713020"/>
          </a:xfrm>
          <a:prstGeom prst="frame">
            <a:avLst>
              <a:gd name="adj1" fmla="val 318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545D5-8FCF-6799-6107-BB1A1A4E29A5}"/>
              </a:ext>
            </a:extLst>
          </p:cNvPr>
          <p:cNvSpPr txBox="1"/>
          <p:nvPr/>
        </p:nvSpPr>
        <p:spPr>
          <a:xfrm>
            <a:off x="247678" y="5507115"/>
            <a:ext cx="6845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66612">
              <a:defRPr/>
            </a:pPr>
            <a:r>
              <a:rPr lang="nb-NO" sz="2400" b="1" dirty="0"/>
              <a:t>META-SCRUB 60 må være slått på eller i hvilemodus</a:t>
            </a:r>
            <a:endParaRPr lang="en-SG" sz="2400" b="1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8427A50-BDC7-70C9-4E27-3FB1E67EEECE}"/>
              </a:ext>
            </a:extLst>
          </p:cNvPr>
          <p:cNvSpPr/>
          <p:nvPr/>
        </p:nvSpPr>
        <p:spPr>
          <a:xfrm rot="5400000">
            <a:off x="-1392703" y="3283387"/>
            <a:ext cx="3823903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37EB62F4-1394-3E77-F1CC-94E8BAA9D4E1}"/>
              </a:ext>
            </a:extLst>
          </p:cNvPr>
          <p:cNvSpPr/>
          <p:nvPr/>
        </p:nvSpPr>
        <p:spPr>
          <a:xfrm>
            <a:off x="234978" y="5456949"/>
            <a:ext cx="6845300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5AC6AE6-7BF9-2086-0BA6-56285682E65A}"/>
              </a:ext>
            </a:extLst>
          </p:cNvPr>
          <p:cNvSpPr/>
          <p:nvPr/>
        </p:nvSpPr>
        <p:spPr>
          <a:xfrm>
            <a:off x="8352202" y="2298849"/>
            <a:ext cx="257175" cy="3669931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641806D4-C2BD-E8CC-9C6F-D3116A83BDAE}"/>
              </a:ext>
            </a:extLst>
          </p:cNvPr>
          <p:cNvSpPr/>
          <p:nvPr/>
        </p:nvSpPr>
        <p:spPr>
          <a:xfrm flipH="1">
            <a:off x="11756764" y="2298849"/>
            <a:ext cx="257175" cy="3669931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2" descr="Light bulb - Free technology icons">
            <a:extLst>
              <a:ext uri="{FF2B5EF4-FFF2-40B4-BE49-F238E27FC236}">
                <a16:creationId xmlns:a16="http://schemas.microsoft.com/office/drawing/2014/main" id="{409CABF9-F592-A06C-92D4-9139D73F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6" y="6251700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F5B134-C20B-86FA-8B5F-2769FF566C4D}"/>
              </a:ext>
            </a:extLst>
          </p:cNvPr>
          <p:cNvSpPr txBox="1"/>
          <p:nvPr/>
        </p:nvSpPr>
        <p:spPr>
          <a:xfrm>
            <a:off x="612560" y="6062129"/>
            <a:ext cx="10884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i="1" dirty="0"/>
              <a:t>Når planlagt rengjøring er fullført, vil META-SCRUB 60 gå tilbake til ladestasjonen.</a:t>
            </a:r>
          </a:p>
          <a:p>
            <a:pPr algn="ctr"/>
            <a:r>
              <a:rPr lang="nb-NO" sz="2000" i="1" dirty="0"/>
              <a:t>Hvis ladestasjonen er slått av, vil meldingen "dokking mislyktes" vises på langdistanseapplikasjonen.</a:t>
            </a:r>
            <a:endParaRPr lang="en-SG" sz="2000" i="1" dirty="0"/>
          </a:p>
        </p:txBody>
      </p:sp>
    </p:spTree>
    <p:extLst>
      <p:ext uri="{BB962C8B-B14F-4D97-AF65-F5344CB8AC3E}">
        <p14:creationId xmlns:p14="http://schemas.microsoft.com/office/powerpoint/2010/main" val="12132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41" grpId="0" animBg="1"/>
      <p:bldP spid="1042" grpId="0" animBg="1"/>
      <p:bldP spid="1043" grpId="0"/>
      <p:bldP spid="1044" grpId="0" animBg="1"/>
      <p:bldP spid="1047" grpId="0" animBg="1"/>
      <p:bldP spid="1050" grpId="0"/>
      <p:bldP spid="1051" grpId="0" animBg="1"/>
      <p:bldP spid="1060" grpId="0" animBg="1"/>
      <p:bldP spid="1061" grpId="0" animBg="1"/>
      <p:bldP spid="1062" grpId="0" animBg="1"/>
      <p:bldP spid="1063" grpId="0"/>
      <p:bldP spid="3" grpId="0"/>
      <p:bldP spid="11" grpId="0" animBg="1"/>
      <p:bldP spid="9" grpId="0"/>
      <p:bldP spid="12" grpId="0" animBg="1"/>
      <p:bldP spid="14" grpId="0" animBg="1"/>
      <p:bldP spid="15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13C16-7678-2D4D-86B9-ED3AAF4C8BAF}"/>
              </a:ext>
            </a:extLst>
          </p:cNvPr>
          <p:cNvSpPr txBox="1"/>
          <p:nvPr/>
        </p:nvSpPr>
        <p:spPr>
          <a:xfrm>
            <a:off x="0" y="823583"/>
            <a:ext cx="12192000" cy="938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/>
              <a:t>Del B: Under </a:t>
            </a:r>
            <a:r>
              <a:rPr lang="en-SG" sz="6000" b="1" dirty="0" err="1"/>
              <a:t>rengjøringsoperasjoner</a:t>
            </a:r>
            <a:endParaRPr lang="en-SG" sz="5400" b="1" dirty="0">
              <a:solidFill>
                <a:srgbClr val="FF6B15"/>
              </a:solidFill>
            </a:endParaRPr>
          </a:p>
          <a:p>
            <a:pPr algn="ctr"/>
            <a:endParaRPr lang="en-SG" sz="5400" b="1" dirty="0">
              <a:solidFill>
                <a:srgbClr val="FF6B15"/>
              </a:solidFill>
            </a:endParaRPr>
          </a:p>
          <a:p>
            <a:pPr algn="ctr"/>
            <a:endParaRPr lang="en-SG" sz="4000" b="1" dirty="0">
              <a:solidFill>
                <a:srgbClr val="FF6B15"/>
              </a:solidFill>
            </a:endParaRPr>
          </a:p>
          <a:p>
            <a:pPr algn="ctr"/>
            <a:endParaRPr lang="en-SG" sz="4800" b="1" dirty="0">
              <a:solidFill>
                <a:srgbClr val="FF6B15"/>
              </a:solidFill>
            </a:endParaRPr>
          </a:p>
          <a:p>
            <a:r>
              <a:rPr lang="nb-NO" sz="4000" dirty="0"/>
              <a:t>B.1. </a:t>
            </a:r>
            <a:r>
              <a:rPr lang="nb-NO" sz="4000" dirty="0" err="1"/>
              <a:t>Ringlysstatus</a:t>
            </a:r>
            <a:endParaRPr lang="nb-NO" sz="4000" dirty="0"/>
          </a:p>
          <a:p>
            <a:r>
              <a:rPr lang="nb-NO" sz="4000" dirty="0"/>
              <a:t>B.2. Nødstoppavbrudd</a:t>
            </a:r>
            <a:endParaRPr lang="en-SG" sz="4400" dirty="0"/>
          </a:p>
          <a:p>
            <a:endParaRPr lang="en-SG" sz="4400" dirty="0"/>
          </a:p>
          <a:p>
            <a:endParaRPr lang="en-SG" sz="4400" dirty="0"/>
          </a:p>
          <a:p>
            <a:endParaRPr lang="en-SG" sz="5400" b="1" dirty="0">
              <a:solidFill>
                <a:srgbClr val="FF6B15"/>
              </a:solidFill>
            </a:endParaRPr>
          </a:p>
          <a:p>
            <a:pPr algn="ctr"/>
            <a:endParaRPr lang="en-SG" sz="6000" b="1" dirty="0">
              <a:solidFill>
                <a:srgbClr val="FF6B15"/>
              </a:solidFill>
            </a:endParaRPr>
          </a:p>
          <a:p>
            <a:endParaRPr lang="en-SG" sz="6000" b="1" dirty="0"/>
          </a:p>
          <a:p>
            <a:r>
              <a:rPr lang="en-SG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284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6DEE025-F455-93AA-F6D9-5379021B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B.1.Robot Status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A4D296C-6FE5-7408-BA37-2D077A74071A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0CBA-BF88-9FBD-D33F-90D5FE4CE5CF}"/>
              </a:ext>
            </a:extLst>
          </p:cNvPr>
          <p:cNvSpPr txBox="1"/>
          <p:nvPr/>
        </p:nvSpPr>
        <p:spPr>
          <a:xfrm>
            <a:off x="306647" y="895007"/>
            <a:ext cx="1150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Farget </a:t>
            </a:r>
            <a:r>
              <a:rPr lang="nb-NO" sz="2800" b="1" dirty="0" err="1"/>
              <a:t>ringlys</a:t>
            </a:r>
            <a:r>
              <a:rPr lang="nb-NO" sz="2800" b="1" dirty="0"/>
              <a:t> indikerer statusen til META-SCRUB 60</a:t>
            </a:r>
            <a:endParaRPr lang="en-SG" sz="2800" dirty="0"/>
          </a:p>
        </p:txBody>
      </p:sp>
      <p:pic>
        <p:nvPicPr>
          <p:cNvPr id="1026" name="Picture 2" descr="Light bulb - Free technology icons">
            <a:extLst>
              <a:ext uri="{FF2B5EF4-FFF2-40B4-BE49-F238E27FC236}">
                <a16:creationId xmlns:a16="http://schemas.microsoft.com/office/drawing/2014/main" id="{ADDDA97D-1D3C-350C-B8B5-0EB19C97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6" y="6245346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0F71E9-E9AD-06FE-749A-39896FEA0602}"/>
              </a:ext>
            </a:extLst>
          </p:cNvPr>
          <p:cNvSpPr txBox="1"/>
          <p:nvPr/>
        </p:nvSpPr>
        <p:spPr>
          <a:xfrm>
            <a:off x="857532" y="6322650"/>
            <a:ext cx="894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i="1" dirty="0"/>
              <a:t>Detailed information about </a:t>
            </a:r>
            <a:r>
              <a:rPr lang="en-SG" sz="1600" b="1" i="1" dirty="0"/>
              <a:t>Robot Status description </a:t>
            </a:r>
            <a:r>
              <a:rPr lang="en-SG" sz="1600" i="1" dirty="0"/>
              <a:t>is available in the META-SCRUB 60 </a:t>
            </a:r>
            <a:r>
              <a:rPr lang="en-SG" sz="1600" b="1" i="1" dirty="0"/>
              <a:t>User Manual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7129EE5-C127-DFA3-B753-FFE93D130C96}"/>
              </a:ext>
            </a:extLst>
          </p:cNvPr>
          <p:cNvSpPr/>
          <p:nvPr/>
        </p:nvSpPr>
        <p:spPr>
          <a:xfrm rot="5400000">
            <a:off x="1337135" y="1574253"/>
            <a:ext cx="646117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5249985-9BAF-D659-4953-A085017B4C72}"/>
              </a:ext>
            </a:extLst>
          </p:cNvPr>
          <p:cNvGrpSpPr/>
          <p:nvPr/>
        </p:nvGrpSpPr>
        <p:grpSpPr>
          <a:xfrm>
            <a:off x="7082054" y="2691505"/>
            <a:ext cx="619023" cy="628547"/>
            <a:chOff x="5348289" y="4615875"/>
            <a:chExt cx="1385886" cy="145212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F54B3A9-6F10-EE4A-D4B3-572FF2B1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289" y="4615875"/>
              <a:ext cx="1385886" cy="1452123"/>
            </a:xfrm>
            <a:prstGeom prst="rect">
              <a:avLst/>
            </a:prstGeom>
          </p:spPr>
        </p:pic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5A8CCBEE-51DA-C48D-A555-1865D018BE5F}"/>
                </a:ext>
              </a:extLst>
            </p:cNvPr>
            <p:cNvSpPr/>
            <p:nvPr/>
          </p:nvSpPr>
          <p:spPr>
            <a:xfrm>
              <a:off x="5388769" y="4663216"/>
              <a:ext cx="1296591" cy="1357440"/>
            </a:xfrm>
            <a:prstGeom prst="donut">
              <a:avLst>
                <a:gd name="adj" fmla="val 6958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7D27CD-C77B-2FCE-227C-A727C6DB6A81}"/>
              </a:ext>
            </a:extLst>
          </p:cNvPr>
          <p:cNvGrpSpPr/>
          <p:nvPr/>
        </p:nvGrpSpPr>
        <p:grpSpPr>
          <a:xfrm>
            <a:off x="6351876" y="4760258"/>
            <a:ext cx="619023" cy="628547"/>
            <a:chOff x="7270059" y="4595621"/>
            <a:chExt cx="1385886" cy="145212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66A357-D365-5BA2-DF02-CEF439D5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059" y="4595621"/>
              <a:ext cx="1385886" cy="1452123"/>
            </a:xfrm>
            <a:prstGeom prst="rect">
              <a:avLst/>
            </a:prstGeom>
          </p:spPr>
        </p:pic>
        <p:sp>
          <p:nvSpPr>
            <p:cNvPr id="43" name="Circle: Hollow 42">
              <a:extLst>
                <a:ext uri="{FF2B5EF4-FFF2-40B4-BE49-F238E27FC236}">
                  <a16:creationId xmlns:a16="http://schemas.microsoft.com/office/drawing/2014/main" id="{29990CB0-1E02-CBF4-A057-D00C06EEA08A}"/>
                </a:ext>
              </a:extLst>
            </p:cNvPr>
            <p:cNvSpPr/>
            <p:nvPr/>
          </p:nvSpPr>
          <p:spPr>
            <a:xfrm>
              <a:off x="7310539" y="4642962"/>
              <a:ext cx="1296591" cy="1357440"/>
            </a:xfrm>
            <a:prstGeom prst="donut">
              <a:avLst>
                <a:gd name="adj" fmla="val 6958"/>
              </a:avLst>
            </a:prstGeom>
            <a:solidFill>
              <a:srgbClr val="FF0000"/>
            </a:solidFill>
            <a:ln>
              <a:solidFill>
                <a:srgbClr val="ED09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EBB77D-1AAA-A1E2-F1D4-3803901D8C1E}"/>
              </a:ext>
            </a:extLst>
          </p:cNvPr>
          <p:cNvGrpSpPr/>
          <p:nvPr/>
        </p:nvGrpSpPr>
        <p:grpSpPr>
          <a:xfrm>
            <a:off x="1331889" y="2296221"/>
            <a:ext cx="619023" cy="628547"/>
            <a:chOff x="7839177" y="2131825"/>
            <a:chExt cx="1385886" cy="145212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C3E407B-3CEF-B1E3-A537-35CFD216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177" y="2131825"/>
              <a:ext cx="1385886" cy="1452123"/>
            </a:xfrm>
            <a:prstGeom prst="rect">
              <a:avLst/>
            </a:prstGeom>
          </p:spPr>
        </p:pic>
        <p:sp>
          <p:nvSpPr>
            <p:cNvPr id="45" name="Circle: Hollow 44">
              <a:extLst>
                <a:ext uri="{FF2B5EF4-FFF2-40B4-BE49-F238E27FC236}">
                  <a16:creationId xmlns:a16="http://schemas.microsoft.com/office/drawing/2014/main" id="{E31BFCC9-87E1-753A-7671-DBC8B78BE049}"/>
                </a:ext>
              </a:extLst>
            </p:cNvPr>
            <p:cNvSpPr/>
            <p:nvPr/>
          </p:nvSpPr>
          <p:spPr>
            <a:xfrm>
              <a:off x="7879657" y="2179166"/>
              <a:ext cx="1296591" cy="1357440"/>
            </a:xfrm>
            <a:prstGeom prst="donut">
              <a:avLst>
                <a:gd name="adj" fmla="val 6958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AECB8F-9032-56B7-9350-E4363A4AAC35}"/>
              </a:ext>
            </a:extLst>
          </p:cNvPr>
          <p:cNvGrpSpPr/>
          <p:nvPr/>
        </p:nvGrpSpPr>
        <p:grpSpPr>
          <a:xfrm>
            <a:off x="599160" y="4782836"/>
            <a:ext cx="619023" cy="628547"/>
            <a:chOff x="10996369" y="4634690"/>
            <a:chExt cx="1385886" cy="145212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8F4EF48-90CB-97D0-B8AA-CF6A63950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6369" y="4634690"/>
              <a:ext cx="1385886" cy="1452123"/>
            </a:xfrm>
            <a:prstGeom prst="rect">
              <a:avLst/>
            </a:prstGeom>
          </p:spPr>
        </p:pic>
        <p:sp>
          <p:nvSpPr>
            <p:cNvPr id="47" name="Circle: Hollow 46">
              <a:extLst>
                <a:ext uri="{FF2B5EF4-FFF2-40B4-BE49-F238E27FC236}">
                  <a16:creationId xmlns:a16="http://schemas.microsoft.com/office/drawing/2014/main" id="{15EDCFA5-B2E7-00A5-D669-813F8EC1DE73}"/>
                </a:ext>
              </a:extLst>
            </p:cNvPr>
            <p:cNvSpPr/>
            <p:nvPr/>
          </p:nvSpPr>
          <p:spPr>
            <a:xfrm>
              <a:off x="11036849" y="4682031"/>
              <a:ext cx="1296591" cy="1357440"/>
            </a:xfrm>
            <a:prstGeom prst="donut">
              <a:avLst>
                <a:gd name="adj" fmla="val 6958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sp>
        <p:nvSpPr>
          <p:cNvPr id="52" name="Frame 51">
            <a:extLst>
              <a:ext uri="{FF2B5EF4-FFF2-40B4-BE49-F238E27FC236}">
                <a16:creationId xmlns:a16="http://schemas.microsoft.com/office/drawing/2014/main" id="{6014D56B-3DEA-62B7-B95D-EDB864F581F7}"/>
              </a:ext>
            </a:extLst>
          </p:cNvPr>
          <p:cNvSpPr/>
          <p:nvPr/>
        </p:nvSpPr>
        <p:spPr>
          <a:xfrm>
            <a:off x="1218183" y="2180212"/>
            <a:ext cx="4688157" cy="860836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C0C76A36-A06A-8F90-6B43-656C54E4504B}"/>
              </a:ext>
            </a:extLst>
          </p:cNvPr>
          <p:cNvSpPr/>
          <p:nvPr/>
        </p:nvSpPr>
        <p:spPr>
          <a:xfrm>
            <a:off x="2083072" y="2428084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C740B2-DA09-546F-E948-6F04530FF317}"/>
              </a:ext>
            </a:extLst>
          </p:cNvPr>
          <p:cNvSpPr txBox="1"/>
          <p:nvPr/>
        </p:nvSpPr>
        <p:spPr>
          <a:xfrm>
            <a:off x="2431487" y="2328961"/>
            <a:ext cx="239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Lading </a:t>
            </a:r>
            <a:r>
              <a:rPr lang="en-SG" sz="2400" dirty="0"/>
              <a:t>(Fading)</a:t>
            </a:r>
          </a:p>
        </p:txBody>
      </p:sp>
      <p:sp>
        <p:nvSpPr>
          <p:cNvPr id="56" name="Frame 55">
            <a:extLst>
              <a:ext uri="{FF2B5EF4-FFF2-40B4-BE49-F238E27FC236}">
                <a16:creationId xmlns:a16="http://schemas.microsoft.com/office/drawing/2014/main" id="{538144BC-3C95-2A5A-CD98-0D18EB545B52}"/>
              </a:ext>
            </a:extLst>
          </p:cNvPr>
          <p:cNvSpPr/>
          <p:nvPr/>
        </p:nvSpPr>
        <p:spPr>
          <a:xfrm>
            <a:off x="426061" y="4260062"/>
            <a:ext cx="5468052" cy="1657826"/>
          </a:xfrm>
          <a:prstGeom prst="frame">
            <a:avLst>
              <a:gd name="adj1" fmla="val 339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DE2F96-B4D1-2C58-B14D-AFE26A75C8C9}"/>
              </a:ext>
            </a:extLst>
          </p:cNvPr>
          <p:cNvSpPr txBox="1"/>
          <p:nvPr/>
        </p:nvSpPr>
        <p:spPr>
          <a:xfrm>
            <a:off x="2043925" y="1811896"/>
            <a:ext cx="384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rgbClr val="00B050"/>
                </a:solidFill>
              </a:rPr>
              <a:t>Grønn</a:t>
            </a:r>
            <a:r>
              <a:rPr lang="en-SG" sz="2800" b="1" dirty="0">
                <a:solidFill>
                  <a:srgbClr val="00B050"/>
                </a:solidFill>
              </a:rPr>
              <a:t> </a:t>
            </a:r>
            <a:r>
              <a:rPr lang="en-SG" sz="2800" b="1" dirty="0"/>
              <a:t>= </a:t>
            </a:r>
            <a:r>
              <a:rPr lang="en-SG" sz="2800" b="1" dirty="0" err="1"/>
              <a:t>Ladestatus</a:t>
            </a:r>
            <a:endParaRPr lang="en-SG" sz="28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9DD535-2686-76B5-90DD-33E77C8B89EB}"/>
              </a:ext>
            </a:extLst>
          </p:cNvPr>
          <p:cNvSpPr txBox="1"/>
          <p:nvPr/>
        </p:nvSpPr>
        <p:spPr>
          <a:xfrm>
            <a:off x="1366426" y="3882989"/>
            <a:ext cx="452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rgbClr val="00B0F0"/>
                </a:solidFill>
              </a:rPr>
              <a:t>Blå</a:t>
            </a:r>
            <a:r>
              <a:rPr lang="en-SG" sz="2800" b="1" dirty="0">
                <a:solidFill>
                  <a:srgbClr val="00B0F0"/>
                </a:solidFill>
              </a:rPr>
              <a:t> </a:t>
            </a:r>
            <a:r>
              <a:rPr lang="en-SG" sz="2800" b="1" dirty="0"/>
              <a:t>= </a:t>
            </a:r>
            <a:r>
              <a:rPr lang="en-SG" sz="2800" b="1" dirty="0" err="1"/>
              <a:t>Operasjonsstatus</a:t>
            </a:r>
            <a:endParaRPr lang="en-SG" sz="2800" b="1" dirty="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9F7DB6AD-702E-146A-FBCD-87653A038F43}"/>
              </a:ext>
            </a:extLst>
          </p:cNvPr>
          <p:cNvSpPr/>
          <p:nvPr/>
        </p:nvSpPr>
        <p:spPr>
          <a:xfrm>
            <a:off x="1323875" y="4542196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97FEAF93-ECBE-0BE6-2592-7A67DC121709}"/>
              </a:ext>
            </a:extLst>
          </p:cNvPr>
          <p:cNvSpPr/>
          <p:nvPr/>
        </p:nvSpPr>
        <p:spPr>
          <a:xfrm>
            <a:off x="1316106" y="4941604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317767DE-5120-CF1E-50DC-3833674F2451}"/>
              </a:ext>
            </a:extLst>
          </p:cNvPr>
          <p:cNvSpPr/>
          <p:nvPr/>
        </p:nvSpPr>
        <p:spPr>
          <a:xfrm>
            <a:off x="1300390" y="5355448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2" name="Left Bracket 61">
            <a:extLst>
              <a:ext uri="{FF2B5EF4-FFF2-40B4-BE49-F238E27FC236}">
                <a16:creationId xmlns:a16="http://schemas.microsoft.com/office/drawing/2014/main" id="{8AD2E60A-D87D-AE66-E888-40869F82E4F6}"/>
              </a:ext>
            </a:extLst>
          </p:cNvPr>
          <p:cNvSpPr/>
          <p:nvPr/>
        </p:nvSpPr>
        <p:spPr>
          <a:xfrm flipH="1">
            <a:off x="1038123" y="4409389"/>
            <a:ext cx="257175" cy="1375442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Left Bracket 62">
            <a:extLst>
              <a:ext uri="{FF2B5EF4-FFF2-40B4-BE49-F238E27FC236}">
                <a16:creationId xmlns:a16="http://schemas.microsoft.com/office/drawing/2014/main" id="{E8DD35A3-3761-D578-1510-1CBA70D2E45B}"/>
              </a:ext>
            </a:extLst>
          </p:cNvPr>
          <p:cNvSpPr/>
          <p:nvPr/>
        </p:nvSpPr>
        <p:spPr>
          <a:xfrm flipH="1">
            <a:off x="1826113" y="2283108"/>
            <a:ext cx="257175" cy="641660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F6B3290A-9665-C212-17E7-652D67F8859D}"/>
              </a:ext>
            </a:extLst>
          </p:cNvPr>
          <p:cNvSpPr txBox="1"/>
          <p:nvPr/>
        </p:nvSpPr>
        <p:spPr>
          <a:xfrm>
            <a:off x="1668419" y="4439731"/>
            <a:ext cx="245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Standby </a:t>
            </a:r>
            <a:r>
              <a:rPr lang="en-SG" sz="2400" dirty="0"/>
              <a:t>(Fading)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26C69AF-9D93-3449-74A5-99776FBC7A8A}"/>
              </a:ext>
            </a:extLst>
          </p:cNvPr>
          <p:cNvSpPr txBox="1"/>
          <p:nvPr/>
        </p:nvSpPr>
        <p:spPr>
          <a:xfrm>
            <a:off x="1668418" y="4840445"/>
            <a:ext cx="332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/>
              <a:t>Arbeider</a:t>
            </a:r>
            <a:r>
              <a:rPr lang="en-SG" sz="2400" b="1" dirty="0"/>
              <a:t> </a:t>
            </a:r>
            <a:r>
              <a:rPr lang="en-SG" sz="2400" dirty="0"/>
              <a:t>(</a:t>
            </a:r>
            <a:r>
              <a:rPr lang="en-SG" sz="2400" dirty="0" err="1"/>
              <a:t>Kontinuerlige</a:t>
            </a:r>
            <a:r>
              <a:rPr lang="en-SG" sz="2400" dirty="0"/>
              <a:t>)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C810DE6-0F17-D9DE-F06F-EBC5BB45DAAB}"/>
              </a:ext>
            </a:extLst>
          </p:cNvPr>
          <p:cNvSpPr txBox="1"/>
          <p:nvPr/>
        </p:nvSpPr>
        <p:spPr>
          <a:xfrm>
            <a:off x="1689453" y="5240078"/>
            <a:ext cx="246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Paused </a:t>
            </a:r>
            <a:r>
              <a:rPr lang="en-SG" sz="2400" dirty="0"/>
              <a:t>(Flashing)</a:t>
            </a:r>
          </a:p>
        </p:txBody>
      </p:sp>
      <p:sp>
        <p:nvSpPr>
          <p:cNvPr id="1030" name="Arrow: Right 1029">
            <a:extLst>
              <a:ext uri="{FF2B5EF4-FFF2-40B4-BE49-F238E27FC236}">
                <a16:creationId xmlns:a16="http://schemas.microsoft.com/office/drawing/2014/main" id="{B173224B-B849-D284-8F77-31B998F063B6}"/>
              </a:ext>
            </a:extLst>
          </p:cNvPr>
          <p:cNvSpPr/>
          <p:nvPr/>
        </p:nvSpPr>
        <p:spPr>
          <a:xfrm rot="5400000">
            <a:off x="-494869" y="2624732"/>
            <a:ext cx="2747440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2" name="Arrow: Right 1031">
            <a:extLst>
              <a:ext uri="{FF2B5EF4-FFF2-40B4-BE49-F238E27FC236}">
                <a16:creationId xmlns:a16="http://schemas.microsoft.com/office/drawing/2014/main" id="{5780DEC6-FECF-84E0-F311-BC727D60BDA7}"/>
              </a:ext>
            </a:extLst>
          </p:cNvPr>
          <p:cNvSpPr/>
          <p:nvPr/>
        </p:nvSpPr>
        <p:spPr>
          <a:xfrm rot="5400000">
            <a:off x="7051586" y="1554952"/>
            <a:ext cx="646117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4" name="Frame 1033">
            <a:extLst>
              <a:ext uri="{FF2B5EF4-FFF2-40B4-BE49-F238E27FC236}">
                <a16:creationId xmlns:a16="http://schemas.microsoft.com/office/drawing/2014/main" id="{EE18C26D-B8E2-AC2D-06C5-B8C3314B510B}"/>
              </a:ext>
            </a:extLst>
          </p:cNvPr>
          <p:cNvSpPr/>
          <p:nvPr/>
        </p:nvSpPr>
        <p:spPr>
          <a:xfrm>
            <a:off x="6986925" y="2173445"/>
            <a:ext cx="4898427" cy="1657826"/>
          </a:xfrm>
          <a:prstGeom prst="frame">
            <a:avLst>
              <a:gd name="adj1" fmla="val 339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35" name="Frame 1034">
            <a:extLst>
              <a:ext uri="{FF2B5EF4-FFF2-40B4-BE49-F238E27FC236}">
                <a16:creationId xmlns:a16="http://schemas.microsoft.com/office/drawing/2014/main" id="{5D3F1AA7-570F-A262-F17E-960572C3211C}"/>
              </a:ext>
            </a:extLst>
          </p:cNvPr>
          <p:cNvSpPr/>
          <p:nvPr/>
        </p:nvSpPr>
        <p:spPr>
          <a:xfrm>
            <a:off x="6242727" y="4245619"/>
            <a:ext cx="5711148" cy="1657826"/>
          </a:xfrm>
          <a:prstGeom prst="frame">
            <a:avLst>
              <a:gd name="adj1" fmla="val 339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36" name="Arrow: Right 1035">
            <a:extLst>
              <a:ext uri="{FF2B5EF4-FFF2-40B4-BE49-F238E27FC236}">
                <a16:creationId xmlns:a16="http://schemas.microsoft.com/office/drawing/2014/main" id="{E3E98AED-68D9-50B9-3849-D06F1764005A}"/>
              </a:ext>
            </a:extLst>
          </p:cNvPr>
          <p:cNvSpPr/>
          <p:nvPr/>
        </p:nvSpPr>
        <p:spPr>
          <a:xfrm rot="5400000">
            <a:off x="5168717" y="2600742"/>
            <a:ext cx="2747440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7" name="Arrow: Right 1036">
            <a:extLst>
              <a:ext uri="{FF2B5EF4-FFF2-40B4-BE49-F238E27FC236}">
                <a16:creationId xmlns:a16="http://schemas.microsoft.com/office/drawing/2014/main" id="{610CF733-8F51-387E-B77A-9388EB46B3C3}"/>
              </a:ext>
            </a:extLst>
          </p:cNvPr>
          <p:cNvSpPr/>
          <p:nvPr/>
        </p:nvSpPr>
        <p:spPr>
          <a:xfrm>
            <a:off x="7832747" y="2467581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8" name="Arrow: Right 1037">
            <a:extLst>
              <a:ext uri="{FF2B5EF4-FFF2-40B4-BE49-F238E27FC236}">
                <a16:creationId xmlns:a16="http://schemas.microsoft.com/office/drawing/2014/main" id="{2C0041E9-404C-966E-9E16-CACA3E0B614A}"/>
              </a:ext>
            </a:extLst>
          </p:cNvPr>
          <p:cNvSpPr/>
          <p:nvPr/>
        </p:nvSpPr>
        <p:spPr>
          <a:xfrm>
            <a:off x="7824978" y="2866989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9" name="Arrow: Right 1038">
            <a:extLst>
              <a:ext uri="{FF2B5EF4-FFF2-40B4-BE49-F238E27FC236}">
                <a16:creationId xmlns:a16="http://schemas.microsoft.com/office/drawing/2014/main" id="{D4C5C487-9B10-4EDA-BC6E-94C1E014B7EC}"/>
              </a:ext>
            </a:extLst>
          </p:cNvPr>
          <p:cNvSpPr/>
          <p:nvPr/>
        </p:nvSpPr>
        <p:spPr>
          <a:xfrm>
            <a:off x="7809262" y="3280833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0" name="Left Bracket 1039">
            <a:extLst>
              <a:ext uri="{FF2B5EF4-FFF2-40B4-BE49-F238E27FC236}">
                <a16:creationId xmlns:a16="http://schemas.microsoft.com/office/drawing/2014/main" id="{71D4AFFD-5955-CF4F-E1A7-EA2590E4AA15}"/>
              </a:ext>
            </a:extLst>
          </p:cNvPr>
          <p:cNvSpPr/>
          <p:nvPr/>
        </p:nvSpPr>
        <p:spPr>
          <a:xfrm flipH="1">
            <a:off x="7546995" y="2334774"/>
            <a:ext cx="257175" cy="1375442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1" name="Arrow: Right 1040">
            <a:extLst>
              <a:ext uri="{FF2B5EF4-FFF2-40B4-BE49-F238E27FC236}">
                <a16:creationId xmlns:a16="http://schemas.microsoft.com/office/drawing/2014/main" id="{98017684-C014-BA3A-54F2-5655D8249EEF}"/>
              </a:ext>
            </a:extLst>
          </p:cNvPr>
          <p:cNvSpPr/>
          <p:nvPr/>
        </p:nvSpPr>
        <p:spPr>
          <a:xfrm>
            <a:off x="7091607" y="4564546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2" name="Arrow: Right 1041">
            <a:extLst>
              <a:ext uri="{FF2B5EF4-FFF2-40B4-BE49-F238E27FC236}">
                <a16:creationId xmlns:a16="http://schemas.microsoft.com/office/drawing/2014/main" id="{27730770-3E6D-F0B5-1EA4-0A6527DD2155}"/>
              </a:ext>
            </a:extLst>
          </p:cNvPr>
          <p:cNvSpPr/>
          <p:nvPr/>
        </p:nvSpPr>
        <p:spPr>
          <a:xfrm>
            <a:off x="7064751" y="5279672"/>
            <a:ext cx="410763" cy="2634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4" name="Left Bracket 1043">
            <a:extLst>
              <a:ext uri="{FF2B5EF4-FFF2-40B4-BE49-F238E27FC236}">
                <a16:creationId xmlns:a16="http://schemas.microsoft.com/office/drawing/2014/main" id="{6E455B90-9E19-47A1-6156-66EE47CB345E}"/>
              </a:ext>
            </a:extLst>
          </p:cNvPr>
          <p:cNvSpPr/>
          <p:nvPr/>
        </p:nvSpPr>
        <p:spPr>
          <a:xfrm flipH="1">
            <a:off x="6807576" y="4387406"/>
            <a:ext cx="257175" cy="1375442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CA43D72C-EDEF-8B09-BEB4-AF9EC58DB150}"/>
              </a:ext>
            </a:extLst>
          </p:cNvPr>
          <p:cNvSpPr txBox="1"/>
          <p:nvPr/>
        </p:nvSpPr>
        <p:spPr>
          <a:xfrm>
            <a:off x="7064751" y="3876010"/>
            <a:ext cx="487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rgbClr val="FF0000"/>
                </a:solidFill>
              </a:rPr>
              <a:t>Rød</a:t>
            </a:r>
            <a:r>
              <a:rPr lang="en-SG" sz="2800" b="1" dirty="0">
                <a:solidFill>
                  <a:srgbClr val="FF0000"/>
                </a:solidFill>
              </a:rPr>
              <a:t> = </a:t>
            </a:r>
            <a:r>
              <a:rPr lang="en-SG" sz="2800" b="1" dirty="0" err="1"/>
              <a:t>Feilstatus</a:t>
            </a:r>
            <a:endParaRPr lang="en-SG" sz="2800" b="1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4A38AC17-4C3A-B082-88D1-D70F79F9617A}"/>
              </a:ext>
            </a:extLst>
          </p:cNvPr>
          <p:cNvSpPr txBox="1"/>
          <p:nvPr/>
        </p:nvSpPr>
        <p:spPr>
          <a:xfrm>
            <a:off x="7712513" y="1721067"/>
            <a:ext cx="409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C000"/>
                </a:solidFill>
              </a:rPr>
              <a:t>Gul </a:t>
            </a:r>
            <a:r>
              <a:rPr lang="en-SG" sz="2800" b="1" dirty="0"/>
              <a:t>= </a:t>
            </a:r>
            <a:r>
              <a:rPr lang="en-SG" sz="2800" b="1" dirty="0" err="1"/>
              <a:t>Energi</a:t>
            </a:r>
            <a:r>
              <a:rPr lang="en-SG" sz="2800" b="1" dirty="0"/>
              <a:t> Status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FEE32439-4867-AFEE-B296-006EF30445A7}"/>
              </a:ext>
            </a:extLst>
          </p:cNvPr>
          <p:cNvSpPr txBox="1"/>
          <p:nvPr/>
        </p:nvSpPr>
        <p:spPr>
          <a:xfrm>
            <a:off x="7432452" y="4484064"/>
            <a:ext cx="445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Emergency Stop </a:t>
            </a:r>
            <a:r>
              <a:rPr lang="en-SG" sz="2400" dirty="0"/>
              <a:t>(Flashing)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FF3502F5-E6D9-32BA-9B10-9331E66058CC}"/>
              </a:ext>
            </a:extLst>
          </p:cNvPr>
          <p:cNvSpPr txBox="1"/>
          <p:nvPr/>
        </p:nvSpPr>
        <p:spPr>
          <a:xfrm>
            <a:off x="7413365" y="5200496"/>
            <a:ext cx="404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Exception </a:t>
            </a:r>
            <a:r>
              <a:rPr lang="en-SG" sz="2400" dirty="0"/>
              <a:t>(</a:t>
            </a:r>
            <a:r>
              <a:rPr lang="en-SG" sz="2400" dirty="0" err="1"/>
              <a:t>Kontinuerlige</a:t>
            </a:r>
            <a:r>
              <a:rPr lang="en-SG" sz="2400" dirty="0"/>
              <a:t>)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ECCB6632-D63F-6166-AEDD-4F926F41D5CC}"/>
              </a:ext>
            </a:extLst>
          </p:cNvPr>
          <p:cNvSpPr txBox="1"/>
          <p:nvPr/>
        </p:nvSpPr>
        <p:spPr>
          <a:xfrm>
            <a:off x="8144214" y="2752031"/>
            <a:ext cx="350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/>
              <a:t>Lavt</a:t>
            </a:r>
            <a:r>
              <a:rPr lang="en-SG" sz="2400" b="1" dirty="0"/>
              <a:t> </a:t>
            </a:r>
            <a:r>
              <a:rPr lang="en-SG" sz="2400" b="1" dirty="0" err="1"/>
              <a:t>vann</a:t>
            </a:r>
            <a:r>
              <a:rPr lang="en-SG" sz="2400" b="1" dirty="0"/>
              <a:t> </a:t>
            </a:r>
            <a:r>
              <a:rPr lang="en-SG" sz="2400" dirty="0"/>
              <a:t>(</a:t>
            </a:r>
            <a:r>
              <a:rPr lang="en-SG" sz="2400" dirty="0" err="1"/>
              <a:t>Kontinuerlige</a:t>
            </a:r>
            <a:r>
              <a:rPr lang="en-SG" sz="2400" dirty="0"/>
              <a:t>)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6BC25231-89CF-85FA-EA71-16EC532464AE}"/>
              </a:ext>
            </a:extLst>
          </p:cNvPr>
          <p:cNvSpPr txBox="1"/>
          <p:nvPr/>
        </p:nvSpPr>
        <p:spPr>
          <a:xfrm>
            <a:off x="8140570" y="3041048"/>
            <a:ext cx="3927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300" b="1" dirty="0" err="1"/>
              <a:t>Høy</a:t>
            </a:r>
            <a:r>
              <a:rPr lang="en-SG" sz="2300" b="1" dirty="0"/>
              <a:t> </a:t>
            </a:r>
            <a:r>
              <a:rPr lang="en-SG" sz="2300" b="1" dirty="0" err="1"/>
              <a:t>skittenvannstank</a:t>
            </a:r>
            <a:r>
              <a:rPr lang="en-SG" sz="2300" b="1" dirty="0"/>
              <a:t> </a:t>
            </a:r>
            <a:r>
              <a:rPr lang="en-SG" sz="2300" dirty="0"/>
              <a:t>(</a:t>
            </a:r>
            <a:r>
              <a:rPr lang="en-SG" sz="2300" dirty="0" err="1"/>
              <a:t>Kontinuerlige</a:t>
            </a:r>
            <a:r>
              <a:rPr lang="en-SG" sz="2300" dirty="0"/>
              <a:t>)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03783612-351F-1778-8DD0-0148CDF13E7B}"/>
              </a:ext>
            </a:extLst>
          </p:cNvPr>
          <p:cNvSpPr txBox="1"/>
          <p:nvPr/>
        </p:nvSpPr>
        <p:spPr>
          <a:xfrm>
            <a:off x="8178656" y="2349368"/>
            <a:ext cx="29561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300" b="1" dirty="0" err="1"/>
              <a:t>Lavt</a:t>
            </a:r>
            <a:r>
              <a:rPr lang="en-SG" sz="2300" b="1" dirty="0"/>
              <a:t> </a:t>
            </a:r>
            <a:r>
              <a:rPr lang="en-SG" sz="2300" b="1" dirty="0" err="1"/>
              <a:t>batteri</a:t>
            </a:r>
            <a:r>
              <a:rPr lang="en-SG" sz="2300" dirty="0"/>
              <a:t>(Fading)</a:t>
            </a:r>
          </a:p>
        </p:txBody>
      </p:sp>
    </p:spTree>
    <p:extLst>
      <p:ext uri="{BB962C8B-B14F-4D97-AF65-F5344CB8AC3E}">
        <p14:creationId xmlns:p14="http://schemas.microsoft.com/office/powerpoint/2010/main" val="10499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  <p:bldP spid="52" grpId="0" animBg="1"/>
      <p:bldP spid="53" grpId="0" animBg="1"/>
      <p:bldP spid="54" grpId="0"/>
      <p:bldP spid="56" grpId="0" animBg="1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1025" grpId="0"/>
      <p:bldP spid="1027" grpId="0"/>
      <p:bldP spid="1029" grpId="0"/>
      <p:bldP spid="1030" grpId="0" animBg="1"/>
      <p:bldP spid="1032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4" grpId="0" animBg="1"/>
      <p:bldP spid="1045" grpId="0"/>
      <p:bldP spid="1046" grpId="0"/>
      <p:bldP spid="1047" grpId="0"/>
      <p:bldP spid="1048" grpId="0"/>
      <p:bldP spid="1050" grpId="0"/>
      <p:bldP spid="1051" grpId="0"/>
      <p:bldP spid="10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141" y="-26113"/>
            <a:ext cx="12192000" cy="68841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B.2.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Nødstoppavbrudd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FC30D-6B26-7E68-6D9F-DC41C0E01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342" y="952870"/>
            <a:ext cx="2491400" cy="150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B5263-3AFE-ADF6-6F63-A3F7B97F5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310" y="969681"/>
            <a:ext cx="2507234" cy="1507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C35C5B-9F98-7850-98E8-0791EA049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527" y="4489502"/>
            <a:ext cx="2494159" cy="1495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E29BEE-A8EA-F3D0-1D9A-058087151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3603" y="4489502"/>
            <a:ext cx="2489929" cy="1464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1387CD-FE1C-0D64-D7F7-8EB0A69C1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0840" y="2693392"/>
            <a:ext cx="2465657" cy="14868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AF2E18-5B2E-76C4-C693-E6DCCAB78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687" y="2702768"/>
            <a:ext cx="2447234" cy="1506906"/>
          </a:xfrm>
          <a:prstGeom prst="rect">
            <a:avLst/>
          </a:prstGeom>
        </p:spPr>
      </p:pic>
      <p:sp>
        <p:nvSpPr>
          <p:cNvPr id="35" name="Frame 34">
            <a:extLst>
              <a:ext uri="{FF2B5EF4-FFF2-40B4-BE49-F238E27FC236}">
                <a16:creationId xmlns:a16="http://schemas.microsoft.com/office/drawing/2014/main" id="{8DF0976C-F873-9C62-F266-0EADE669EB28}"/>
              </a:ext>
            </a:extLst>
          </p:cNvPr>
          <p:cNvSpPr/>
          <p:nvPr/>
        </p:nvSpPr>
        <p:spPr>
          <a:xfrm>
            <a:off x="1903562" y="956123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7" name="Frame 36">
            <a:extLst>
              <a:ext uri="{FF2B5EF4-FFF2-40B4-BE49-F238E27FC236}">
                <a16:creationId xmlns:a16="http://schemas.microsoft.com/office/drawing/2014/main" id="{19781A69-372E-4558-35B6-DCBCE9ED5B3C}"/>
              </a:ext>
            </a:extLst>
          </p:cNvPr>
          <p:cNvSpPr/>
          <p:nvPr/>
        </p:nvSpPr>
        <p:spPr>
          <a:xfrm>
            <a:off x="4900251" y="952562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E68BFE0-7C72-0AB4-0358-919A9D373998}"/>
              </a:ext>
            </a:extLst>
          </p:cNvPr>
          <p:cNvSpPr/>
          <p:nvPr/>
        </p:nvSpPr>
        <p:spPr>
          <a:xfrm>
            <a:off x="4388768" y="1478617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D365820-27D9-9976-2812-EA3613FF0D76}"/>
              </a:ext>
            </a:extLst>
          </p:cNvPr>
          <p:cNvSpPr/>
          <p:nvPr/>
        </p:nvSpPr>
        <p:spPr>
          <a:xfrm>
            <a:off x="7407450" y="1478617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0209F9CD-13B0-82DD-21D4-1E0C7BD52A1B}"/>
              </a:ext>
            </a:extLst>
          </p:cNvPr>
          <p:cNvSpPr/>
          <p:nvPr/>
        </p:nvSpPr>
        <p:spPr>
          <a:xfrm>
            <a:off x="4887853" y="4460233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1" name="Frame 50">
            <a:extLst>
              <a:ext uri="{FF2B5EF4-FFF2-40B4-BE49-F238E27FC236}">
                <a16:creationId xmlns:a16="http://schemas.microsoft.com/office/drawing/2014/main" id="{2A099D07-B1C8-83E1-353E-6F5F57EC911B}"/>
              </a:ext>
            </a:extLst>
          </p:cNvPr>
          <p:cNvSpPr/>
          <p:nvPr/>
        </p:nvSpPr>
        <p:spPr>
          <a:xfrm>
            <a:off x="1879507" y="4472635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2" name="Frame 51">
            <a:extLst>
              <a:ext uri="{FF2B5EF4-FFF2-40B4-BE49-F238E27FC236}">
                <a16:creationId xmlns:a16="http://schemas.microsoft.com/office/drawing/2014/main" id="{68A5CCA4-9D27-C9D5-2CFE-BFAFEFFED0CD}"/>
              </a:ext>
            </a:extLst>
          </p:cNvPr>
          <p:cNvSpPr/>
          <p:nvPr/>
        </p:nvSpPr>
        <p:spPr>
          <a:xfrm>
            <a:off x="4901665" y="2693509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:a16="http://schemas.microsoft.com/office/drawing/2014/main" id="{9DCAC516-BBDB-9F3A-247B-EF7993C248EE}"/>
              </a:ext>
            </a:extLst>
          </p:cNvPr>
          <p:cNvSpPr/>
          <p:nvPr/>
        </p:nvSpPr>
        <p:spPr>
          <a:xfrm>
            <a:off x="7890079" y="2664674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4EE4FF-386F-D046-B077-7F003477E66B}"/>
              </a:ext>
            </a:extLst>
          </p:cNvPr>
          <p:cNvSpPr txBox="1"/>
          <p:nvPr/>
        </p:nvSpPr>
        <p:spPr>
          <a:xfrm>
            <a:off x="1881471" y="738442"/>
            <a:ext cx="2529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Rengjøring</a:t>
            </a:r>
            <a:r>
              <a:rPr lang="en-SG" sz="1600" b="1" dirty="0"/>
              <a:t> </a:t>
            </a:r>
            <a:r>
              <a:rPr lang="en-SG" sz="1600" b="1" dirty="0" err="1"/>
              <a:t>pågår</a:t>
            </a:r>
            <a:endParaRPr lang="en-SG" sz="16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A5EC67F-331E-9E50-1878-E7EEFC1062FE}"/>
              </a:ext>
            </a:extLst>
          </p:cNvPr>
          <p:cNvSpPr txBox="1"/>
          <p:nvPr/>
        </p:nvSpPr>
        <p:spPr>
          <a:xfrm>
            <a:off x="4841488" y="717542"/>
            <a:ext cx="254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"</a:t>
            </a:r>
            <a:r>
              <a:rPr lang="en-SG" sz="1600" b="1" dirty="0" err="1"/>
              <a:t>Nødstopp</a:t>
            </a:r>
            <a:r>
              <a:rPr lang="en-SG" sz="1600" b="1" dirty="0"/>
              <a:t>" </a:t>
            </a:r>
            <a:r>
              <a:rPr lang="en-SG" sz="1600" b="1" dirty="0" err="1"/>
              <a:t>aktivert</a:t>
            </a:r>
            <a:endParaRPr lang="en-SG" sz="1600" b="1" dirty="0"/>
          </a:p>
        </p:txBody>
      </p:sp>
      <p:sp>
        <p:nvSpPr>
          <p:cNvPr id="70" name="Arrow: U-Turn 69">
            <a:extLst>
              <a:ext uri="{FF2B5EF4-FFF2-40B4-BE49-F238E27FC236}">
                <a16:creationId xmlns:a16="http://schemas.microsoft.com/office/drawing/2014/main" id="{34C50177-D9FD-16EC-0071-458DECC7C1BF}"/>
              </a:ext>
            </a:extLst>
          </p:cNvPr>
          <p:cNvSpPr/>
          <p:nvPr/>
        </p:nvSpPr>
        <p:spPr>
          <a:xfrm rot="5400000">
            <a:off x="10127428" y="1657792"/>
            <a:ext cx="2183317" cy="1807024"/>
          </a:xfrm>
          <a:prstGeom prst="uturnArrow">
            <a:avLst>
              <a:gd name="adj1" fmla="val 12867"/>
              <a:gd name="adj2" fmla="val 11553"/>
              <a:gd name="adj3" fmla="val 12132"/>
              <a:gd name="adj4" fmla="val 0"/>
              <a:gd name="adj5" fmla="val 9291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A33E07-F5A1-D28C-DAE3-B8270DD72949}"/>
              </a:ext>
            </a:extLst>
          </p:cNvPr>
          <p:cNvSpPr txBox="1"/>
          <p:nvPr/>
        </p:nvSpPr>
        <p:spPr>
          <a:xfrm>
            <a:off x="1731950" y="4236013"/>
            <a:ext cx="284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Start "</a:t>
            </a:r>
            <a:r>
              <a:rPr lang="en-SG" sz="1600" b="1" dirty="0" err="1"/>
              <a:t>Manuell</a:t>
            </a:r>
            <a:r>
              <a:rPr lang="en-SG" sz="1600" b="1" dirty="0"/>
              <a:t> </a:t>
            </a:r>
            <a:r>
              <a:rPr lang="en-SG" sz="1600" b="1" dirty="0" err="1"/>
              <a:t>lokalisering</a:t>
            </a:r>
            <a:r>
              <a:rPr lang="en-SG" sz="1600" b="1" dirty="0"/>
              <a:t>"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8B00EDE-7B4D-BCF1-1BD1-5D82BFFF8CC2}"/>
              </a:ext>
            </a:extLst>
          </p:cNvPr>
          <p:cNvSpPr txBox="1"/>
          <p:nvPr/>
        </p:nvSpPr>
        <p:spPr>
          <a:xfrm>
            <a:off x="4887853" y="4218431"/>
            <a:ext cx="2507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Lokalisering</a:t>
            </a:r>
            <a:r>
              <a:rPr lang="en-SG" sz="1600" b="1" dirty="0"/>
              <a:t> </a:t>
            </a:r>
            <a:r>
              <a:rPr lang="en-SG" sz="1600" b="1" dirty="0" err="1"/>
              <a:t>vellykket</a:t>
            </a:r>
            <a:endParaRPr lang="en-SG" sz="16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4FD5102-854C-EB8A-F151-3B3D85FF7BEA}"/>
              </a:ext>
            </a:extLst>
          </p:cNvPr>
          <p:cNvSpPr txBox="1"/>
          <p:nvPr/>
        </p:nvSpPr>
        <p:spPr>
          <a:xfrm>
            <a:off x="4814355" y="2454693"/>
            <a:ext cx="2507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Lokalisering</a:t>
            </a:r>
            <a:r>
              <a:rPr lang="en-SG" sz="1600" b="1" dirty="0"/>
              <a:t> </a:t>
            </a:r>
            <a:r>
              <a:rPr lang="en-SG" sz="1600" b="1" dirty="0" err="1"/>
              <a:t>vellykket</a:t>
            </a:r>
            <a:endParaRPr lang="en-SG" sz="16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9613EA-F53B-F92F-AF18-401928F90CDE}"/>
              </a:ext>
            </a:extLst>
          </p:cNvPr>
          <p:cNvSpPr txBox="1"/>
          <p:nvPr/>
        </p:nvSpPr>
        <p:spPr>
          <a:xfrm>
            <a:off x="7805699" y="2430764"/>
            <a:ext cx="284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Start "Auto-</a:t>
            </a:r>
            <a:r>
              <a:rPr lang="en-SG" sz="1600" b="1" dirty="0" err="1"/>
              <a:t>lokalisering</a:t>
            </a:r>
            <a:r>
              <a:rPr lang="en-SG" sz="1600" b="1" dirty="0"/>
              <a:t>"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BB38BB-BEC2-DD17-CED1-4C8D36598193}"/>
              </a:ext>
            </a:extLst>
          </p:cNvPr>
          <p:cNvSpPr txBox="1"/>
          <p:nvPr/>
        </p:nvSpPr>
        <p:spPr>
          <a:xfrm>
            <a:off x="10452697" y="3279532"/>
            <a:ext cx="1807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Auto-</a:t>
            </a:r>
            <a:r>
              <a:rPr lang="en-SG" sz="1600" b="1" dirty="0" err="1"/>
              <a:t>lokalisering</a:t>
            </a:r>
            <a:endParaRPr lang="en-SG" sz="16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BE71B15-3A37-1CC1-3F5E-ADA46227F5ED}"/>
              </a:ext>
            </a:extLst>
          </p:cNvPr>
          <p:cNvSpPr txBox="1"/>
          <p:nvPr/>
        </p:nvSpPr>
        <p:spPr>
          <a:xfrm>
            <a:off x="10389890" y="1388339"/>
            <a:ext cx="1732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Alternativ</a:t>
            </a:r>
            <a:r>
              <a:rPr lang="en-SG" sz="2000" b="1" dirty="0"/>
              <a:t> 1: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CFBDD8-3803-D74E-EEF1-5CB3B6541E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9508" y="985810"/>
            <a:ext cx="2466960" cy="1491673"/>
          </a:xfrm>
          <a:prstGeom prst="rect">
            <a:avLst/>
          </a:prstGeom>
        </p:spPr>
      </p:pic>
      <p:sp>
        <p:nvSpPr>
          <p:cNvPr id="39" name="Frame 38">
            <a:extLst>
              <a:ext uri="{FF2B5EF4-FFF2-40B4-BE49-F238E27FC236}">
                <a16:creationId xmlns:a16="http://schemas.microsoft.com/office/drawing/2014/main" id="{D36F4FEF-B03D-E0AF-610A-4BC3E884EEC8}"/>
              </a:ext>
            </a:extLst>
          </p:cNvPr>
          <p:cNvSpPr/>
          <p:nvPr/>
        </p:nvSpPr>
        <p:spPr>
          <a:xfrm>
            <a:off x="7896940" y="952562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19D7B477-4B9C-4544-F69A-FB03392D0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606" y="4491364"/>
            <a:ext cx="2487697" cy="1464117"/>
          </a:xfrm>
          <a:prstGeom prst="rect">
            <a:avLst/>
          </a:prstGeom>
        </p:spPr>
      </p:pic>
      <p:sp>
        <p:nvSpPr>
          <p:cNvPr id="100" name="Frame 99">
            <a:extLst>
              <a:ext uri="{FF2B5EF4-FFF2-40B4-BE49-F238E27FC236}">
                <a16:creationId xmlns:a16="http://schemas.microsoft.com/office/drawing/2014/main" id="{5D901C04-D499-1125-A8FF-392EF7F6B562}"/>
              </a:ext>
            </a:extLst>
          </p:cNvPr>
          <p:cNvSpPr/>
          <p:nvPr/>
        </p:nvSpPr>
        <p:spPr>
          <a:xfrm>
            <a:off x="7895373" y="4460520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EE10BDD-E263-C0A1-B791-D8F421FE51C1}"/>
              </a:ext>
            </a:extLst>
          </p:cNvPr>
          <p:cNvSpPr txBox="1"/>
          <p:nvPr/>
        </p:nvSpPr>
        <p:spPr>
          <a:xfrm>
            <a:off x="7742472" y="4192511"/>
            <a:ext cx="3210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Gjenoppta</a:t>
            </a:r>
            <a:r>
              <a:rPr lang="en-SG" sz="1600" b="1" dirty="0"/>
              <a:t> </a:t>
            </a:r>
            <a:r>
              <a:rPr lang="en-SG" sz="1600" b="1" dirty="0" err="1"/>
              <a:t>rengjøringsoperasjoner</a:t>
            </a:r>
            <a:endParaRPr lang="en-SG" sz="1600" b="1" dirty="0"/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108EF748-E196-0AD8-D5CE-6D933BAC135D}"/>
              </a:ext>
            </a:extLst>
          </p:cNvPr>
          <p:cNvSpPr/>
          <p:nvPr/>
        </p:nvSpPr>
        <p:spPr>
          <a:xfrm>
            <a:off x="4395339" y="4997606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DC9F7404-51C9-6779-7DF2-90A020559842}"/>
              </a:ext>
            </a:extLst>
          </p:cNvPr>
          <p:cNvSpPr/>
          <p:nvPr/>
        </p:nvSpPr>
        <p:spPr>
          <a:xfrm>
            <a:off x="7404496" y="4997606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F2ADDB10-2E3E-5873-57DA-C36635B6955B}"/>
              </a:ext>
            </a:extLst>
          </p:cNvPr>
          <p:cNvSpPr/>
          <p:nvPr/>
        </p:nvSpPr>
        <p:spPr>
          <a:xfrm rot="10800000">
            <a:off x="4423383" y="3234633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E1C5C711-8C65-313B-78D1-031CD376E358}"/>
              </a:ext>
            </a:extLst>
          </p:cNvPr>
          <p:cNvSpPr/>
          <p:nvPr/>
        </p:nvSpPr>
        <p:spPr>
          <a:xfrm rot="10800000">
            <a:off x="7432540" y="3234633"/>
            <a:ext cx="472565" cy="37504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7" name="Arrow: U-Turn 106">
            <a:extLst>
              <a:ext uri="{FF2B5EF4-FFF2-40B4-BE49-F238E27FC236}">
                <a16:creationId xmlns:a16="http://schemas.microsoft.com/office/drawing/2014/main" id="{EFB0B991-6DDF-1538-8B08-5C4824078E62}"/>
              </a:ext>
            </a:extLst>
          </p:cNvPr>
          <p:cNvSpPr/>
          <p:nvPr/>
        </p:nvSpPr>
        <p:spPr>
          <a:xfrm rot="16200000" flipH="1">
            <a:off x="-56984" y="3391070"/>
            <a:ext cx="2223196" cy="1910322"/>
          </a:xfrm>
          <a:prstGeom prst="uturnArrow">
            <a:avLst>
              <a:gd name="adj1" fmla="val 12867"/>
              <a:gd name="adj2" fmla="val 11553"/>
              <a:gd name="adj3" fmla="val 12132"/>
              <a:gd name="adj4" fmla="val 0"/>
              <a:gd name="adj5" fmla="val 9291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730839-17FD-7DED-9F43-50B5D6CC61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282" y="2712559"/>
            <a:ext cx="2469426" cy="1467661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A64C31B3-DEE6-AA45-8A4E-11CE0F579EBC}"/>
              </a:ext>
            </a:extLst>
          </p:cNvPr>
          <p:cNvSpPr txBox="1"/>
          <p:nvPr/>
        </p:nvSpPr>
        <p:spPr>
          <a:xfrm>
            <a:off x="-17842" y="5065819"/>
            <a:ext cx="193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Manual </a:t>
            </a:r>
            <a:r>
              <a:rPr lang="en-SG" sz="1600" b="1" dirty="0" err="1"/>
              <a:t>Lokalisering</a:t>
            </a:r>
            <a:endParaRPr lang="en-SG" sz="1600" b="1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82C1076-E202-B5DD-E93D-0CCF47AEF92E}"/>
              </a:ext>
            </a:extLst>
          </p:cNvPr>
          <p:cNvSpPr txBox="1"/>
          <p:nvPr/>
        </p:nvSpPr>
        <p:spPr>
          <a:xfrm>
            <a:off x="93717" y="3163145"/>
            <a:ext cx="186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Alternativ</a:t>
            </a:r>
            <a:r>
              <a:rPr lang="en-SG" sz="2000" b="1" dirty="0"/>
              <a:t> 2: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4195BF1-A5B3-3C80-86C2-ED9FA7C49869}"/>
              </a:ext>
            </a:extLst>
          </p:cNvPr>
          <p:cNvSpPr txBox="1"/>
          <p:nvPr/>
        </p:nvSpPr>
        <p:spPr>
          <a:xfrm>
            <a:off x="10572165" y="3521213"/>
            <a:ext cx="1657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i="1" dirty="0"/>
              <a:t>Robot foran ladestasjonen eller QR-parkeringskode</a:t>
            </a:r>
            <a:endParaRPr lang="en-SG" sz="1400" b="1" i="1" dirty="0">
              <a:solidFill>
                <a:srgbClr val="FF6B15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5438E27-968D-9887-12AF-DA9902CA4496}"/>
              </a:ext>
            </a:extLst>
          </p:cNvPr>
          <p:cNvSpPr txBox="1"/>
          <p:nvPr/>
        </p:nvSpPr>
        <p:spPr>
          <a:xfrm>
            <a:off x="-80016" y="5338467"/>
            <a:ext cx="193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i="1" dirty="0"/>
              <a:t>Auto-lokalisering mislyktes, trykk på knappen</a:t>
            </a:r>
          </a:p>
          <a:p>
            <a:pPr algn="ctr"/>
            <a:r>
              <a:rPr lang="nb-NO" sz="1200" i="1" dirty="0"/>
              <a:t>“Ikke lokalisert”</a:t>
            </a:r>
            <a:endParaRPr lang="en-SG" sz="1200" i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F58682-DCC7-C3A5-7ACE-FEB3D287018B}"/>
              </a:ext>
            </a:extLst>
          </p:cNvPr>
          <p:cNvSpPr txBox="1"/>
          <p:nvPr/>
        </p:nvSpPr>
        <p:spPr>
          <a:xfrm>
            <a:off x="7895582" y="724232"/>
            <a:ext cx="2507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Deaktiver</a:t>
            </a:r>
            <a:r>
              <a:rPr lang="en-SG" sz="1600" b="1" dirty="0"/>
              <a:t> "</a:t>
            </a:r>
            <a:r>
              <a:rPr lang="en-SG" sz="1600" b="1" dirty="0" err="1"/>
              <a:t>Nødstopp</a:t>
            </a:r>
            <a:r>
              <a:rPr lang="en-SG" sz="1600" b="1" dirty="0"/>
              <a:t>"</a:t>
            </a:r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CE4D4663-4919-DC86-BDDE-C0066747DFFA}"/>
              </a:ext>
            </a:extLst>
          </p:cNvPr>
          <p:cNvSpPr/>
          <p:nvPr/>
        </p:nvSpPr>
        <p:spPr>
          <a:xfrm>
            <a:off x="1892527" y="2684752"/>
            <a:ext cx="2507180" cy="1524922"/>
          </a:xfrm>
          <a:prstGeom prst="frame">
            <a:avLst>
              <a:gd name="adj1" fmla="val 189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AB9E75-9181-2A58-8AEC-9123C05DE5DC}"/>
              </a:ext>
            </a:extLst>
          </p:cNvPr>
          <p:cNvSpPr txBox="1"/>
          <p:nvPr/>
        </p:nvSpPr>
        <p:spPr>
          <a:xfrm>
            <a:off x="1867627" y="2451525"/>
            <a:ext cx="2634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 err="1"/>
              <a:t>Gjenoppta</a:t>
            </a:r>
            <a:r>
              <a:rPr lang="en-SG" sz="1200" b="1" dirty="0"/>
              <a:t> </a:t>
            </a:r>
            <a:r>
              <a:rPr lang="en-SG" sz="1200" b="1" dirty="0" err="1"/>
              <a:t>rengjøringsoperasjoner</a:t>
            </a:r>
            <a:endParaRPr lang="en-SG" sz="1200" b="1" dirty="0"/>
          </a:p>
        </p:txBody>
      </p:sp>
    </p:spTree>
    <p:extLst>
      <p:ext uri="{BB962C8B-B14F-4D97-AF65-F5344CB8AC3E}">
        <p14:creationId xmlns:p14="http://schemas.microsoft.com/office/powerpoint/2010/main" val="24549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41" grpId="0" animBg="1"/>
      <p:bldP spid="42" grpId="0" animBg="1"/>
      <p:bldP spid="50" grpId="0" animBg="1"/>
      <p:bldP spid="51" grpId="0" animBg="1"/>
      <p:bldP spid="52" grpId="0" animBg="1"/>
      <p:bldP spid="59" grpId="0" animBg="1"/>
      <p:bldP spid="62" grpId="0"/>
      <p:bldP spid="67" grpId="0"/>
      <p:bldP spid="70" grpId="0" animBg="1"/>
      <p:bldP spid="89" grpId="0"/>
      <p:bldP spid="92" grpId="0"/>
      <p:bldP spid="95" grpId="0"/>
      <p:bldP spid="96" grpId="0"/>
      <p:bldP spid="97" grpId="0"/>
      <p:bldP spid="98" grpId="0"/>
      <p:bldP spid="39" grpId="0" animBg="1"/>
      <p:bldP spid="100" grpId="0" animBg="1"/>
      <p:bldP spid="101" grpId="0"/>
      <p:bldP spid="102" grpId="0" animBg="1"/>
      <p:bldP spid="103" grpId="0" animBg="1"/>
      <p:bldP spid="104" grpId="0" animBg="1"/>
      <p:bldP spid="105" grpId="0" animBg="1"/>
      <p:bldP spid="107" grpId="0" animBg="1"/>
      <p:bldP spid="108" grpId="0"/>
      <p:bldP spid="109" grpId="0"/>
      <p:bldP spid="110" grpId="0"/>
      <p:bldP spid="111" grpId="0"/>
      <p:bldP spid="68" grpId="0"/>
      <p:bldP spid="49" grpId="0" animBg="1"/>
      <p:bldP spid="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13C16-7678-2D4D-86B9-ED3AAF4C8BAF}"/>
              </a:ext>
            </a:extLst>
          </p:cNvPr>
          <p:cNvSpPr txBox="1"/>
          <p:nvPr/>
        </p:nvSpPr>
        <p:spPr>
          <a:xfrm>
            <a:off x="0" y="823583"/>
            <a:ext cx="12192000" cy="972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/>
              <a:t>Del C: </a:t>
            </a:r>
            <a:r>
              <a:rPr lang="en-SG" sz="6000" b="1" dirty="0" err="1"/>
              <a:t>Etter</a:t>
            </a:r>
            <a:r>
              <a:rPr lang="en-SG" sz="6000" b="1" dirty="0"/>
              <a:t> </a:t>
            </a:r>
            <a:r>
              <a:rPr lang="en-SG" sz="6000" b="1" dirty="0" err="1"/>
              <a:t>rengjøringsoperasjoner</a:t>
            </a:r>
            <a:endParaRPr lang="en-SG" sz="4000" b="1" dirty="0">
              <a:solidFill>
                <a:srgbClr val="FF6B15"/>
              </a:solidFill>
            </a:endParaRPr>
          </a:p>
          <a:p>
            <a:pPr algn="ctr"/>
            <a:endParaRPr lang="en-SG" sz="4000" b="1" dirty="0">
              <a:solidFill>
                <a:srgbClr val="FF6B15"/>
              </a:solidFill>
            </a:endParaRPr>
          </a:p>
          <a:p>
            <a:pPr algn="ctr"/>
            <a:endParaRPr lang="en-SG" sz="4000" b="1" dirty="0">
              <a:solidFill>
                <a:srgbClr val="FF6B15"/>
              </a:solidFill>
            </a:endParaRPr>
          </a:p>
          <a:p>
            <a:r>
              <a:rPr lang="nb-NO" sz="4000" dirty="0"/>
              <a:t>C.1. Robotvedlikehold</a:t>
            </a:r>
          </a:p>
          <a:p>
            <a:r>
              <a:rPr lang="nb-NO" sz="4000" dirty="0"/>
              <a:t>C.2. Forbruksvarer og verktøy</a:t>
            </a:r>
          </a:p>
          <a:p>
            <a:r>
              <a:rPr lang="nb-NO" sz="4000" dirty="0"/>
              <a:t>C.3. Daglig vedlikehold</a:t>
            </a:r>
            <a:endParaRPr lang="en-SG" sz="4000" b="1" dirty="0">
              <a:solidFill>
                <a:srgbClr val="FF6B15"/>
              </a:solidFill>
            </a:endParaRPr>
          </a:p>
          <a:p>
            <a:endParaRPr lang="en-SG" sz="4400" dirty="0"/>
          </a:p>
          <a:p>
            <a:endParaRPr lang="en-SG" sz="4400" dirty="0"/>
          </a:p>
          <a:p>
            <a:endParaRPr lang="en-SG" sz="4400" dirty="0"/>
          </a:p>
          <a:p>
            <a:endParaRPr lang="en-SG" sz="5400" b="1" dirty="0">
              <a:solidFill>
                <a:srgbClr val="FF6B15"/>
              </a:solidFill>
            </a:endParaRPr>
          </a:p>
          <a:p>
            <a:pPr algn="ctr"/>
            <a:endParaRPr lang="en-SG" sz="6000" b="1" dirty="0">
              <a:solidFill>
                <a:srgbClr val="FF6B15"/>
              </a:solidFill>
            </a:endParaRPr>
          </a:p>
          <a:p>
            <a:endParaRPr lang="en-SG" sz="6000" b="1" dirty="0"/>
          </a:p>
          <a:p>
            <a:r>
              <a:rPr lang="en-SG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07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E570E22-DF78-4760-9D61-096C68FE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8772"/>
            <a:ext cx="12192000" cy="52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78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62043A87-8BC1-5218-C5E7-9FD8ADD48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8626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C.1.Robot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Vedlikehold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E56304F1-D0FA-3BA2-9A9D-B63CF8B597E6}"/>
              </a:ext>
            </a:extLst>
          </p:cNvPr>
          <p:cNvSpPr/>
          <p:nvPr/>
        </p:nvSpPr>
        <p:spPr>
          <a:xfrm>
            <a:off x="382845" y="1035272"/>
            <a:ext cx="11475780" cy="907106"/>
          </a:xfrm>
          <a:prstGeom prst="frame">
            <a:avLst>
              <a:gd name="adj1" fmla="val 624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6947A6-77E2-321D-324F-99DA1ECF13DC}"/>
              </a:ext>
            </a:extLst>
          </p:cNvPr>
          <p:cNvSpPr/>
          <p:nvPr/>
        </p:nvSpPr>
        <p:spPr>
          <a:xfrm>
            <a:off x="382845" y="988271"/>
            <a:ext cx="11426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800" dirty="0">
                <a:solidFill>
                  <a:srgbClr val="202124"/>
                </a:solidFill>
              </a:rPr>
              <a:t>På slutten av dagen, når rengjøringen er fullført, må robotvedlikehold utføres av operatøren.</a:t>
            </a:r>
            <a:endParaRPr lang="en-US" sz="2800" b="1" dirty="0">
              <a:solidFill>
                <a:srgbClr val="202124"/>
              </a:solidFill>
            </a:endParaRPr>
          </a:p>
        </p:txBody>
      </p:sp>
      <p:sp>
        <p:nvSpPr>
          <p:cNvPr id="25" name="Right Arrow 10">
            <a:extLst>
              <a:ext uri="{FF2B5EF4-FFF2-40B4-BE49-F238E27FC236}">
                <a16:creationId xmlns:a16="http://schemas.microsoft.com/office/drawing/2014/main" id="{5B7B577C-D2D0-FA2A-9C91-4093698BC587}"/>
              </a:ext>
            </a:extLst>
          </p:cNvPr>
          <p:cNvSpPr/>
          <p:nvPr/>
        </p:nvSpPr>
        <p:spPr>
          <a:xfrm rot="5400000">
            <a:off x="4335911" y="1970589"/>
            <a:ext cx="652621" cy="533498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Arrow 10">
            <a:extLst>
              <a:ext uri="{FF2B5EF4-FFF2-40B4-BE49-F238E27FC236}">
                <a16:creationId xmlns:a16="http://schemas.microsoft.com/office/drawing/2014/main" id="{15F62374-5F93-D5A9-DEF9-7AA69E1C9A73}"/>
              </a:ext>
            </a:extLst>
          </p:cNvPr>
          <p:cNvSpPr/>
          <p:nvPr/>
        </p:nvSpPr>
        <p:spPr>
          <a:xfrm rot="5400000">
            <a:off x="1132417" y="2813604"/>
            <a:ext cx="2338650" cy="533498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CE90DAF4-FC0F-0B52-AE19-13613EB4F160}"/>
              </a:ext>
            </a:extLst>
          </p:cNvPr>
          <p:cNvSpPr/>
          <p:nvPr/>
        </p:nvSpPr>
        <p:spPr>
          <a:xfrm>
            <a:off x="979907" y="5163334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8" name="Right Arrow 10">
            <a:extLst>
              <a:ext uri="{FF2B5EF4-FFF2-40B4-BE49-F238E27FC236}">
                <a16:creationId xmlns:a16="http://schemas.microsoft.com/office/drawing/2014/main" id="{8547B44C-FFF7-8810-7F35-D8A6C49E6EAB}"/>
              </a:ext>
            </a:extLst>
          </p:cNvPr>
          <p:cNvSpPr/>
          <p:nvPr/>
        </p:nvSpPr>
        <p:spPr>
          <a:xfrm rot="5400000">
            <a:off x="-344772" y="3276582"/>
            <a:ext cx="3182856" cy="533498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F34E0DC0-1B2A-3615-32B2-CE3625F4524E}"/>
              </a:ext>
            </a:extLst>
          </p:cNvPr>
          <p:cNvSpPr/>
          <p:nvPr/>
        </p:nvSpPr>
        <p:spPr>
          <a:xfrm>
            <a:off x="4401553" y="2563649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0" name="Right Arrow 10">
            <a:extLst>
              <a:ext uri="{FF2B5EF4-FFF2-40B4-BE49-F238E27FC236}">
                <a16:creationId xmlns:a16="http://schemas.microsoft.com/office/drawing/2014/main" id="{B99C5442-3677-77B9-2B0C-088B3BBCC6F6}"/>
              </a:ext>
            </a:extLst>
          </p:cNvPr>
          <p:cNvSpPr/>
          <p:nvPr/>
        </p:nvSpPr>
        <p:spPr>
          <a:xfrm rot="5400000">
            <a:off x="2813683" y="2392541"/>
            <a:ext cx="1443088" cy="533498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EA702C46-0A6C-7077-C193-4D9BEF614E6C}"/>
              </a:ext>
            </a:extLst>
          </p:cNvPr>
          <p:cNvSpPr/>
          <p:nvPr/>
        </p:nvSpPr>
        <p:spPr>
          <a:xfrm>
            <a:off x="3262408" y="3411426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25260513-7E85-DCE1-A1EF-C2A35615F9BB}"/>
              </a:ext>
            </a:extLst>
          </p:cNvPr>
          <p:cNvSpPr/>
          <p:nvPr/>
        </p:nvSpPr>
        <p:spPr>
          <a:xfrm>
            <a:off x="2034993" y="4259203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E67FA5-34A7-46C5-4655-97071F89B27C}"/>
              </a:ext>
            </a:extLst>
          </p:cNvPr>
          <p:cNvSpPr txBox="1"/>
          <p:nvPr/>
        </p:nvSpPr>
        <p:spPr>
          <a:xfrm>
            <a:off x="4395473" y="2671458"/>
            <a:ext cx="438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Reduser</a:t>
            </a:r>
            <a:r>
              <a:rPr lang="en-SG" sz="2400" b="1" dirty="0"/>
              <a:t> </a:t>
            </a:r>
            <a:r>
              <a:rPr lang="en-SG" sz="2400" b="1" dirty="0" err="1"/>
              <a:t>nedetid</a:t>
            </a:r>
            <a:endParaRPr lang="en-SG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7EF10D-F0B4-44BA-6C0C-F353A8B78F61}"/>
              </a:ext>
            </a:extLst>
          </p:cNvPr>
          <p:cNvSpPr txBox="1"/>
          <p:nvPr/>
        </p:nvSpPr>
        <p:spPr>
          <a:xfrm>
            <a:off x="3262408" y="3542587"/>
            <a:ext cx="4412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Øk</a:t>
            </a:r>
            <a:r>
              <a:rPr lang="en-SG" sz="2400" b="1" dirty="0"/>
              <a:t> </a:t>
            </a:r>
            <a:r>
              <a:rPr lang="en-SG" sz="2400" b="1" dirty="0" err="1"/>
              <a:t>robotens</a:t>
            </a:r>
            <a:r>
              <a:rPr lang="en-SG" sz="2400" b="1" dirty="0"/>
              <a:t> liv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6D1D87-65F1-45B2-3E5E-C607593FAE6E}"/>
              </a:ext>
            </a:extLst>
          </p:cNvPr>
          <p:cNvSpPr txBox="1"/>
          <p:nvPr/>
        </p:nvSpPr>
        <p:spPr>
          <a:xfrm>
            <a:off x="2568491" y="4361813"/>
            <a:ext cx="38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Øk</a:t>
            </a:r>
            <a:r>
              <a:rPr lang="en-SG" sz="2400" b="1" dirty="0"/>
              <a:t> </a:t>
            </a:r>
            <a:r>
              <a:rPr lang="en-SG" sz="2400" b="1" dirty="0" err="1"/>
              <a:t>rengjøringseffektiviteten</a:t>
            </a:r>
            <a:endParaRPr lang="en-SG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855E0F-DEDC-8254-0B61-FC438BFE9E11}"/>
              </a:ext>
            </a:extLst>
          </p:cNvPr>
          <p:cNvSpPr txBox="1"/>
          <p:nvPr/>
        </p:nvSpPr>
        <p:spPr>
          <a:xfrm>
            <a:off x="979905" y="5294495"/>
            <a:ext cx="4412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Øk</a:t>
            </a:r>
            <a:r>
              <a:rPr lang="en-SG" sz="2400" b="1" dirty="0"/>
              <a:t> </a:t>
            </a:r>
            <a:r>
              <a:rPr lang="en-SG" sz="2400" b="1" dirty="0" err="1"/>
              <a:t>sikkerheten</a:t>
            </a:r>
            <a:endParaRPr lang="en-SG" sz="2400" b="1" dirty="0"/>
          </a:p>
        </p:txBody>
      </p:sp>
      <p:pic>
        <p:nvPicPr>
          <p:cNvPr id="44" name="Picture 2" descr="Light bulb - Free technology icons">
            <a:extLst>
              <a:ext uri="{FF2B5EF4-FFF2-40B4-BE49-F238E27FC236}">
                <a16:creationId xmlns:a16="http://schemas.microsoft.com/office/drawing/2014/main" id="{A83B3809-1884-B46A-3404-C4A7F2C5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7" y="6199328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6521E84-E6DC-E62D-92C1-99F0EA734F9D}"/>
              </a:ext>
            </a:extLst>
          </p:cNvPr>
          <p:cNvSpPr txBox="1"/>
          <p:nvPr/>
        </p:nvSpPr>
        <p:spPr>
          <a:xfrm>
            <a:off x="830983" y="6276632"/>
            <a:ext cx="894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i="1" dirty="0" err="1"/>
              <a:t>Detaljerte</a:t>
            </a:r>
            <a:r>
              <a:rPr lang="en-SG" sz="1600" i="1" dirty="0"/>
              <a:t> </a:t>
            </a:r>
            <a:r>
              <a:rPr lang="en-SG" sz="1600" i="1" dirty="0" err="1"/>
              <a:t>vedlikeholdsprosesser</a:t>
            </a:r>
            <a:r>
              <a:rPr lang="en-SG" sz="1600" i="1" dirty="0"/>
              <a:t> </a:t>
            </a:r>
            <a:r>
              <a:rPr lang="en-SG" sz="1600" i="1" dirty="0" err="1"/>
              <a:t>kan</a:t>
            </a:r>
            <a:r>
              <a:rPr lang="en-SG" sz="1600" i="1" dirty="0"/>
              <a:t> </a:t>
            </a:r>
            <a:r>
              <a:rPr lang="en-SG" sz="1600" i="1" dirty="0" err="1"/>
              <a:t>leses</a:t>
            </a:r>
            <a:r>
              <a:rPr lang="en-SG" sz="1600" i="1" dirty="0"/>
              <a:t> I </a:t>
            </a:r>
            <a:r>
              <a:rPr lang="en-SG" sz="1600" i="1" dirty="0" err="1"/>
              <a:t>manualen</a:t>
            </a:r>
            <a:endParaRPr lang="en-SG" sz="1600" b="1" i="1" dirty="0"/>
          </a:p>
        </p:txBody>
      </p:sp>
      <p:pic>
        <p:nvPicPr>
          <p:cNvPr id="1026" name="Picture 2" descr="Down time - Free time and date icons">
            <a:extLst>
              <a:ext uri="{FF2B5EF4-FFF2-40B4-BE49-F238E27FC236}">
                <a16:creationId xmlns:a16="http://schemas.microsoft.com/office/drawing/2014/main" id="{B6AB9A32-BE3A-5142-DC4F-73530B5F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43" y="2673402"/>
            <a:ext cx="521616" cy="5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052417-8E7B-78C3-F5F3-D6FF5074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58" y="3543117"/>
            <a:ext cx="569238" cy="5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parent Cleaning Icons Png - Cleaning Icon Png, Png Download ,  Transparent Png Image - PNGitem">
            <a:extLst>
              <a:ext uri="{FF2B5EF4-FFF2-40B4-BE49-F238E27FC236}">
                <a16:creationId xmlns:a16="http://schemas.microsoft.com/office/drawing/2014/main" id="{BE8A773E-F198-E631-0DB9-D9300E64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44" y="4429821"/>
            <a:ext cx="529416" cy="55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fety Icon - Free PNG &amp; SVG 1222073 - Noun Project">
            <a:extLst>
              <a:ext uri="{FF2B5EF4-FFF2-40B4-BE49-F238E27FC236}">
                <a16:creationId xmlns:a16="http://schemas.microsoft.com/office/drawing/2014/main" id="{A9E395F9-092A-C9FC-6571-7E29D61C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7" y="5212063"/>
            <a:ext cx="629627" cy="62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5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9982"/>
            <a:ext cx="12192000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7E84D6-523A-264F-CC09-0C3848B208FD}"/>
              </a:ext>
            </a:extLst>
          </p:cNvPr>
          <p:cNvSpPr txBox="1"/>
          <p:nvPr/>
        </p:nvSpPr>
        <p:spPr>
          <a:xfrm>
            <a:off x="129717" y="4292497"/>
            <a:ext cx="60712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/>
              <a:t>Front Bumper</a:t>
            </a:r>
          </a:p>
          <a:p>
            <a:pPr algn="ctr"/>
            <a:endParaRPr lang="en-SG" sz="1200" b="1" dirty="0"/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r>
              <a:rPr lang="en-SG" sz="1600" i="1" dirty="0"/>
              <a:t>(</a:t>
            </a:r>
            <a:r>
              <a:rPr lang="en-SG" sz="1600" i="1" dirty="0" err="1"/>
              <a:t>Fjern</a:t>
            </a:r>
            <a:r>
              <a:rPr lang="en-SG" sz="1600" i="1" dirty="0"/>
              <a:t> </a:t>
            </a:r>
            <a:r>
              <a:rPr lang="en-SG" sz="1600" i="1" dirty="0" err="1"/>
              <a:t>etter</a:t>
            </a:r>
            <a:r>
              <a:rPr lang="en-SG" sz="1600" i="1" dirty="0"/>
              <a:t> </a:t>
            </a:r>
            <a:r>
              <a:rPr lang="en-SG" sz="1600" i="1" dirty="0" err="1"/>
              <a:t>operasjoner</a:t>
            </a:r>
            <a:r>
              <a:rPr lang="en-SG" sz="1600" i="1" dirty="0"/>
              <a:t> for å </a:t>
            </a:r>
            <a:r>
              <a:rPr lang="en-SG" sz="1600" i="1" dirty="0" err="1"/>
              <a:t>få</a:t>
            </a:r>
            <a:r>
              <a:rPr lang="en-SG" sz="1600" i="1" dirty="0"/>
              <a:t> </a:t>
            </a:r>
            <a:r>
              <a:rPr lang="en-SG" sz="1600" i="1" dirty="0" err="1"/>
              <a:t>tilgang</a:t>
            </a:r>
            <a:r>
              <a:rPr lang="en-SG" sz="1600" i="1" dirty="0"/>
              <a:t> </a:t>
            </a:r>
            <a:r>
              <a:rPr lang="en-SG" sz="1600" i="1" dirty="0" err="1"/>
              <a:t>til</a:t>
            </a:r>
            <a:r>
              <a:rPr lang="en-SG" sz="1600" i="1" dirty="0"/>
              <a:t> </a:t>
            </a:r>
            <a:r>
              <a:rPr lang="en-SG" sz="1600" i="1" dirty="0" err="1"/>
              <a:t>skurebørster</a:t>
            </a:r>
            <a:r>
              <a:rPr lang="en-SG" sz="1600" i="1" dirty="0"/>
              <a:t>/pads </a:t>
            </a:r>
            <a:r>
              <a:rPr lang="en-SG" sz="1600" i="1" dirty="0" err="1"/>
              <a:t>og</a:t>
            </a:r>
            <a:r>
              <a:rPr lang="en-SG" sz="1600" i="1" dirty="0"/>
              <a:t> </a:t>
            </a:r>
            <a:r>
              <a:rPr lang="en-SG" sz="1600" i="1" dirty="0" err="1"/>
              <a:t>justering</a:t>
            </a:r>
            <a:r>
              <a:rPr lang="en-SG" sz="1600" i="1" dirty="0"/>
              <a:t> </a:t>
            </a:r>
            <a:r>
              <a:rPr lang="en-SG" sz="1600" i="1" dirty="0" err="1"/>
              <a:t>av</a:t>
            </a:r>
            <a:r>
              <a:rPr lang="en-SG" sz="1600" i="1" dirty="0"/>
              <a:t> </a:t>
            </a:r>
            <a:r>
              <a:rPr lang="en-SG" sz="1600" i="1" dirty="0" err="1"/>
              <a:t>dybdekamerakabel</a:t>
            </a:r>
            <a:r>
              <a:rPr lang="en-SG" sz="1600" i="1" dirty="0"/>
              <a:t> om </a:t>
            </a:r>
            <a:r>
              <a:rPr lang="en-SG" sz="1600" i="1" dirty="0" err="1"/>
              <a:t>nødvendig</a:t>
            </a:r>
            <a:r>
              <a:rPr lang="en-SG" sz="1600" i="1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55" y="1914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C.2.Forbruksvarer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og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verktøy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7" name="Picture 6" descr="A picture containing cup, pot, kitchenware, dark&#10;&#10;Description automatically generated">
            <a:extLst>
              <a:ext uri="{FF2B5EF4-FFF2-40B4-BE49-F238E27FC236}">
                <a16:creationId xmlns:a16="http://schemas.microsoft.com/office/drawing/2014/main" id="{BAE9671D-9202-CDA4-2F2E-F6A891E8B4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17846" r="34270" b="9519"/>
          <a:stretch/>
        </p:blipFill>
        <p:spPr>
          <a:xfrm>
            <a:off x="6096000" y="750943"/>
            <a:ext cx="2279618" cy="3491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9E22E-4CF0-4868-5C08-6CA028940EA1}"/>
              </a:ext>
            </a:extLst>
          </p:cNvPr>
          <p:cNvSpPr txBox="1"/>
          <p:nvPr/>
        </p:nvSpPr>
        <p:spPr>
          <a:xfrm>
            <a:off x="9182770" y="4429466"/>
            <a:ext cx="29001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Mopp</a:t>
            </a:r>
            <a:r>
              <a:rPr lang="en-SG" sz="2000" b="1" dirty="0"/>
              <a:t> </a:t>
            </a:r>
            <a:r>
              <a:rPr lang="en-SG" sz="2000" b="1" dirty="0" err="1"/>
              <a:t>og</a:t>
            </a:r>
            <a:r>
              <a:rPr lang="en-SG" sz="2000" b="1" dirty="0"/>
              <a:t> </a:t>
            </a:r>
            <a:r>
              <a:rPr lang="en-SG" sz="2000" b="1" dirty="0" err="1"/>
              <a:t>tilbehør</a:t>
            </a:r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r>
              <a:rPr lang="en-SG" sz="1600" i="1" dirty="0"/>
              <a:t>(</a:t>
            </a:r>
            <a:r>
              <a:rPr lang="en-SG" sz="1600" i="1" dirty="0" err="1"/>
              <a:t>Rengjør</a:t>
            </a:r>
            <a:r>
              <a:rPr lang="en-SG" sz="1600" i="1" dirty="0"/>
              <a:t> </a:t>
            </a:r>
            <a:r>
              <a:rPr lang="en-SG" sz="1600" i="1" dirty="0" err="1"/>
              <a:t>daglig</a:t>
            </a:r>
            <a:r>
              <a:rPr lang="en-SG" sz="1600" i="1" dirty="0"/>
              <a:t> </a:t>
            </a:r>
            <a:r>
              <a:rPr lang="en-SG" sz="1600" i="1" dirty="0" err="1"/>
              <a:t>etter</a:t>
            </a:r>
            <a:r>
              <a:rPr lang="en-SG" sz="1600" i="1" dirty="0"/>
              <a:t> </a:t>
            </a:r>
            <a:r>
              <a:rPr lang="en-SG" sz="1600" i="1" dirty="0" err="1"/>
              <a:t>operasoner</a:t>
            </a:r>
            <a:r>
              <a:rPr lang="en-SG" sz="1600" i="1" dirty="0"/>
              <a:t> med rent </a:t>
            </a:r>
            <a:r>
              <a:rPr lang="en-SG" sz="1600" i="1" dirty="0" err="1"/>
              <a:t>vann</a:t>
            </a:r>
            <a:r>
              <a:rPr lang="en-SG" sz="1600" i="1" dirty="0"/>
              <a:t>)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CF35F8D-20F4-6C3F-8FC3-159AAE8AED48}"/>
              </a:ext>
            </a:extLst>
          </p:cNvPr>
          <p:cNvSpPr/>
          <p:nvPr/>
        </p:nvSpPr>
        <p:spPr>
          <a:xfrm>
            <a:off x="9182770" y="4429467"/>
            <a:ext cx="2929269" cy="1508105"/>
          </a:xfrm>
          <a:prstGeom prst="frame">
            <a:avLst>
              <a:gd name="adj1" fmla="val 447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DDE08-2F3C-0205-F64C-E70AF86F3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80" y="4907592"/>
            <a:ext cx="2017581" cy="4799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51E5F3C3-2024-2493-26C8-CF294A405544}"/>
              </a:ext>
            </a:extLst>
          </p:cNvPr>
          <p:cNvSpPr/>
          <p:nvPr/>
        </p:nvSpPr>
        <p:spPr>
          <a:xfrm>
            <a:off x="9153679" y="2784393"/>
            <a:ext cx="2929269" cy="1508105"/>
          </a:xfrm>
          <a:prstGeom prst="frame">
            <a:avLst>
              <a:gd name="adj1" fmla="val 447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AB61C-D411-4B6F-6FA0-AEDD6441F54D}"/>
              </a:ext>
            </a:extLst>
          </p:cNvPr>
          <p:cNvSpPr txBox="1"/>
          <p:nvPr/>
        </p:nvSpPr>
        <p:spPr>
          <a:xfrm>
            <a:off x="9182770" y="2784392"/>
            <a:ext cx="29001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Nal</a:t>
            </a:r>
            <a:r>
              <a:rPr lang="en-SG" sz="2000" b="1" dirty="0"/>
              <a:t> </a:t>
            </a:r>
            <a:r>
              <a:rPr lang="en-SG" sz="2000" b="1" dirty="0" err="1"/>
              <a:t>og</a:t>
            </a:r>
            <a:r>
              <a:rPr lang="en-SG" sz="2000" b="1" dirty="0"/>
              <a:t> </a:t>
            </a:r>
            <a:r>
              <a:rPr lang="en-SG" sz="2000" b="1" dirty="0" err="1"/>
              <a:t>tilbehør</a:t>
            </a:r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r>
              <a:rPr lang="en-SG" sz="1600" i="1" dirty="0"/>
              <a:t>(</a:t>
            </a:r>
            <a:r>
              <a:rPr lang="en-SG" sz="1600" i="1" dirty="0" err="1"/>
              <a:t>Rengjør</a:t>
            </a:r>
            <a:r>
              <a:rPr lang="en-SG" sz="1600" i="1" dirty="0"/>
              <a:t> med </a:t>
            </a:r>
            <a:r>
              <a:rPr lang="en-SG" sz="1600" i="1" dirty="0" err="1"/>
              <a:t>en</a:t>
            </a:r>
            <a:r>
              <a:rPr lang="en-SG" sz="1600" i="1" dirty="0"/>
              <a:t> </a:t>
            </a:r>
            <a:r>
              <a:rPr lang="en-SG" sz="1600" i="1" dirty="0" err="1"/>
              <a:t>klut</a:t>
            </a:r>
            <a:r>
              <a:rPr lang="en-SG" sz="1600" i="1" dirty="0"/>
              <a:t>/</a:t>
            </a:r>
            <a:r>
              <a:rPr lang="en-SG" sz="1600" i="1" dirty="0" err="1"/>
              <a:t>tørkepapir</a:t>
            </a:r>
            <a:r>
              <a:rPr lang="en-SG" sz="1600" i="1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70C589-3FD9-F1FF-0339-EE70B09D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9" y="2810507"/>
            <a:ext cx="1075051" cy="924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id="{BBB0295C-3D5E-7F41-C85E-FB9C259D9A11}"/>
              </a:ext>
            </a:extLst>
          </p:cNvPr>
          <p:cNvSpPr/>
          <p:nvPr/>
        </p:nvSpPr>
        <p:spPr>
          <a:xfrm>
            <a:off x="34246" y="2459536"/>
            <a:ext cx="2929269" cy="1776928"/>
          </a:xfrm>
          <a:prstGeom prst="frame">
            <a:avLst>
              <a:gd name="adj1" fmla="val 327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37C23-3C0D-02EC-E1E7-E2BC898AC111}"/>
              </a:ext>
            </a:extLst>
          </p:cNvPr>
          <p:cNvSpPr txBox="1"/>
          <p:nvPr/>
        </p:nvSpPr>
        <p:spPr>
          <a:xfrm>
            <a:off x="-14257" y="2420581"/>
            <a:ext cx="29001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Skrubbebørster</a:t>
            </a:r>
            <a:br>
              <a:rPr lang="en-SG" sz="2000" b="1" dirty="0"/>
            </a:br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r>
              <a:rPr lang="en-SG" sz="1600" i="1" dirty="0"/>
              <a:t>(</a:t>
            </a:r>
            <a:r>
              <a:rPr lang="nb-NO" sz="1600" i="1" dirty="0"/>
              <a:t>Fjern etter operasjoner og rengjør under rent vann)</a:t>
            </a:r>
            <a:endParaRPr lang="en-SG" sz="16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6F5B9F-B9B5-3503-8DC0-721AF42DF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20" y="1244166"/>
            <a:ext cx="514469" cy="6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rame 20">
            <a:extLst>
              <a:ext uri="{FF2B5EF4-FFF2-40B4-BE49-F238E27FC236}">
                <a16:creationId xmlns:a16="http://schemas.microsoft.com/office/drawing/2014/main" id="{C6422E1B-16A6-EDF9-D904-AA8EE9BB3B0E}"/>
              </a:ext>
            </a:extLst>
          </p:cNvPr>
          <p:cNvSpPr/>
          <p:nvPr/>
        </p:nvSpPr>
        <p:spPr>
          <a:xfrm>
            <a:off x="34050" y="891800"/>
            <a:ext cx="2929269" cy="1508105"/>
          </a:xfrm>
          <a:prstGeom prst="frame">
            <a:avLst>
              <a:gd name="adj1" fmla="val 352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127D5-654F-CDF1-6C65-6DBDB12C060E}"/>
              </a:ext>
            </a:extLst>
          </p:cNvPr>
          <p:cNvSpPr txBox="1"/>
          <p:nvPr/>
        </p:nvSpPr>
        <p:spPr>
          <a:xfrm>
            <a:off x="-14453" y="891800"/>
            <a:ext cx="29001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/>
              <a:t>Filter pose</a:t>
            </a:r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r>
              <a:rPr lang="en-SG" sz="1600" i="1" dirty="0"/>
              <a:t>(</a:t>
            </a:r>
            <a:r>
              <a:rPr lang="en-SG" sz="1600" i="1" dirty="0" err="1"/>
              <a:t>Bør</a:t>
            </a:r>
            <a:r>
              <a:rPr lang="en-SG" sz="1600" i="1" dirty="0"/>
              <a:t> </a:t>
            </a:r>
            <a:r>
              <a:rPr lang="en-SG" sz="1600" i="1" dirty="0" err="1"/>
              <a:t>skylles</a:t>
            </a:r>
            <a:r>
              <a:rPr lang="en-SG" sz="1600" i="1" dirty="0"/>
              <a:t> </a:t>
            </a:r>
            <a:r>
              <a:rPr lang="en-SG" sz="1600" i="1" dirty="0" err="1"/>
              <a:t>daglig</a:t>
            </a:r>
            <a:r>
              <a:rPr lang="en-SG" sz="1600" i="1" dirty="0"/>
              <a:t> </a:t>
            </a:r>
            <a:r>
              <a:rPr lang="en-SG" sz="1600" i="1" dirty="0" err="1"/>
              <a:t>etter</a:t>
            </a:r>
            <a:r>
              <a:rPr lang="en-SG" sz="1600" i="1" dirty="0"/>
              <a:t> </a:t>
            </a:r>
            <a:r>
              <a:rPr lang="en-SG" sz="1600" i="1" dirty="0" err="1"/>
              <a:t>rengjøringsoperasjoner</a:t>
            </a:r>
            <a:r>
              <a:rPr lang="en-SG" sz="1600" i="1" dirty="0"/>
              <a:t>)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3BBD062E-0937-89AC-D36E-6D0FF14765A6}"/>
              </a:ext>
            </a:extLst>
          </p:cNvPr>
          <p:cNvSpPr/>
          <p:nvPr/>
        </p:nvSpPr>
        <p:spPr>
          <a:xfrm>
            <a:off x="34050" y="4292497"/>
            <a:ext cx="6150517" cy="1673703"/>
          </a:xfrm>
          <a:prstGeom prst="frame">
            <a:avLst>
              <a:gd name="adj1" fmla="val 327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25" name="Picture 24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B7C82D8E-2E6F-7A11-D853-10AC57785D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9" b="18240"/>
          <a:stretch/>
        </p:blipFill>
        <p:spPr>
          <a:xfrm>
            <a:off x="3896552" y="4632730"/>
            <a:ext cx="2248168" cy="815814"/>
          </a:xfrm>
          <a:prstGeom prst="rect">
            <a:avLst/>
          </a:prstGeom>
        </p:spPr>
      </p:pic>
      <p:pic>
        <p:nvPicPr>
          <p:cNvPr id="26" name="Picture 25" descr="A picture containing indoor, person, oven, stove&#10;&#10;Description automatically generated">
            <a:extLst>
              <a:ext uri="{FF2B5EF4-FFF2-40B4-BE49-F238E27FC236}">
                <a16:creationId xmlns:a16="http://schemas.microsoft.com/office/drawing/2014/main" id="{471521BC-CCA2-B8A2-0A66-3D46390E04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6"/>
          <a:stretch/>
        </p:blipFill>
        <p:spPr>
          <a:xfrm>
            <a:off x="104803" y="4632730"/>
            <a:ext cx="1436731" cy="768258"/>
          </a:xfrm>
          <a:prstGeom prst="rect">
            <a:avLst/>
          </a:prstGeom>
        </p:spPr>
      </p:pic>
      <p:pic>
        <p:nvPicPr>
          <p:cNvPr id="27" name="Picture 26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56D4E1DA-C430-F9B9-7428-961FD92E53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6"/>
          <a:stretch/>
        </p:blipFill>
        <p:spPr>
          <a:xfrm>
            <a:off x="1848050" y="4632731"/>
            <a:ext cx="1631925" cy="889221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21B5E841-A5FD-6FBF-8B2D-CC2A715322F1}"/>
              </a:ext>
            </a:extLst>
          </p:cNvPr>
          <p:cNvSpPr/>
          <p:nvPr/>
        </p:nvSpPr>
        <p:spPr>
          <a:xfrm>
            <a:off x="1545751" y="4750330"/>
            <a:ext cx="606066" cy="523222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789768D-F49E-562F-D5F2-A0E9C86D3C25}"/>
              </a:ext>
            </a:extLst>
          </p:cNvPr>
          <p:cNvSpPr/>
          <p:nvPr/>
        </p:nvSpPr>
        <p:spPr>
          <a:xfrm>
            <a:off x="3484748" y="4740949"/>
            <a:ext cx="606066" cy="523222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08548C8E-6A00-F3BF-9C2A-396315B3C718}"/>
              </a:ext>
            </a:extLst>
          </p:cNvPr>
          <p:cNvSpPr/>
          <p:nvPr/>
        </p:nvSpPr>
        <p:spPr>
          <a:xfrm>
            <a:off x="9153679" y="838346"/>
            <a:ext cx="2929268" cy="1836655"/>
          </a:xfrm>
          <a:prstGeom prst="frame">
            <a:avLst>
              <a:gd name="adj1" fmla="val 327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EF0B78-60F4-8F7D-4772-DE35809B017E}"/>
              </a:ext>
            </a:extLst>
          </p:cNvPr>
          <p:cNvSpPr txBox="1"/>
          <p:nvPr/>
        </p:nvSpPr>
        <p:spPr>
          <a:xfrm>
            <a:off x="9153679" y="848732"/>
            <a:ext cx="2900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Sugeslange</a:t>
            </a:r>
            <a:br>
              <a:rPr lang="en-SG" sz="2000" b="1" dirty="0"/>
            </a:br>
            <a:endParaRPr lang="en-SG" sz="2000" b="1" dirty="0"/>
          </a:p>
          <a:p>
            <a:pPr algn="ctr"/>
            <a:endParaRPr lang="en-SG" sz="2000" b="1" dirty="0"/>
          </a:p>
          <a:p>
            <a:pPr algn="ctr"/>
            <a:endParaRPr lang="en-SG" sz="20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43C5A9F-C575-45C0-B33C-C386102C9F0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978" y="1337349"/>
            <a:ext cx="930235" cy="895524"/>
          </a:xfrm>
          <a:prstGeom prst="rect">
            <a:avLst/>
          </a:prstGeom>
        </p:spPr>
      </p:pic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D0861FCC-0AFA-0438-4DFB-7C80C62D4B3C}"/>
              </a:ext>
            </a:extLst>
          </p:cNvPr>
          <p:cNvSpPr/>
          <p:nvPr/>
        </p:nvSpPr>
        <p:spPr>
          <a:xfrm rot="5400000">
            <a:off x="7664914" y="3937670"/>
            <a:ext cx="1451521" cy="1526007"/>
          </a:xfrm>
          <a:prstGeom prst="bentUpArrow">
            <a:avLst>
              <a:gd name="adj1" fmla="val 19851"/>
              <a:gd name="adj2" fmla="val 20096"/>
              <a:gd name="adj3" fmla="val 2423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1F510C3-7A38-005C-6B4A-EF9CAEBAD7AD}"/>
              </a:ext>
            </a:extLst>
          </p:cNvPr>
          <p:cNvSpPr/>
          <p:nvPr/>
        </p:nvSpPr>
        <p:spPr>
          <a:xfrm rot="10800000">
            <a:off x="2971840" y="1269267"/>
            <a:ext cx="3462494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6DB8CA21-BA05-7DFE-E24F-9AFE829A84D2}"/>
              </a:ext>
            </a:extLst>
          </p:cNvPr>
          <p:cNvSpPr/>
          <p:nvPr/>
        </p:nvSpPr>
        <p:spPr>
          <a:xfrm>
            <a:off x="8111691" y="1638300"/>
            <a:ext cx="449497" cy="1816785"/>
          </a:xfrm>
          <a:prstGeom prst="bentUpArrow">
            <a:avLst>
              <a:gd name="adj1" fmla="val 50000"/>
              <a:gd name="adj2" fmla="val 0"/>
              <a:gd name="adj3" fmla="val 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20EA964-DAD2-54FB-3D54-11E7B2F6B26E}"/>
              </a:ext>
            </a:extLst>
          </p:cNvPr>
          <p:cNvSpPr/>
          <p:nvPr/>
        </p:nvSpPr>
        <p:spPr>
          <a:xfrm>
            <a:off x="8166028" y="3457557"/>
            <a:ext cx="96829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3" name="Arrow: Bent-Up 22">
            <a:extLst>
              <a:ext uri="{FF2B5EF4-FFF2-40B4-BE49-F238E27FC236}">
                <a16:creationId xmlns:a16="http://schemas.microsoft.com/office/drawing/2014/main" id="{BB3813AE-0BA9-EFFF-463F-E47725027B7F}"/>
              </a:ext>
            </a:extLst>
          </p:cNvPr>
          <p:cNvSpPr/>
          <p:nvPr/>
        </p:nvSpPr>
        <p:spPr>
          <a:xfrm rot="16200000" flipH="1">
            <a:off x="5936969" y="4276580"/>
            <a:ext cx="1420208" cy="892107"/>
          </a:xfrm>
          <a:prstGeom prst="bentUpArrow">
            <a:avLst>
              <a:gd name="adj1" fmla="val 27793"/>
              <a:gd name="adj2" fmla="val 26502"/>
              <a:gd name="adj3" fmla="val 3348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1F9B863-3138-C6D8-AFFA-BE5845B68D12}"/>
              </a:ext>
            </a:extLst>
          </p:cNvPr>
          <p:cNvSpPr/>
          <p:nvPr/>
        </p:nvSpPr>
        <p:spPr>
          <a:xfrm rot="10800000">
            <a:off x="2978710" y="3276831"/>
            <a:ext cx="3281596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38C6D9F-38AE-921C-0B23-92B49EA73C52}"/>
              </a:ext>
            </a:extLst>
          </p:cNvPr>
          <p:cNvSpPr/>
          <p:nvPr/>
        </p:nvSpPr>
        <p:spPr>
          <a:xfrm>
            <a:off x="8561188" y="1507041"/>
            <a:ext cx="578069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10CC9-0882-C144-67C5-36E0ADBEF1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82" y="2967787"/>
            <a:ext cx="1356768" cy="928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9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8" grpId="0" animBg="1"/>
      <p:bldP spid="9" grpId="0" animBg="1"/>
      <p:bldP spid="10" grpId="0"/>
      <p:bldP spid="14" grpId="0" animBg="1"/>
      <p:bldP spid="19" grpId="0"/>
      <p:bldP spid="21" grpId="0" animBg="1"/>
      <p:bldP spid="22" grpId="0"/>
      <p:bldP spid="24" grpId="0" animBg="1"/>
      <p:bldP spid="28" grpId="0" animBg="1"/>
      <p:bldP spid="29" grpId="0" animBg="1"/>
      <p:bldP spid="31" grpId="0" animBg="1"/>
      <p:bldP spid="32" grpId="0"/>
      <p:bldP spid="15" grpId="0" animBg="1"/>
      <p:bldP spid="16" grpId="0" animBg="1"/>
      <p:bldP spid="17" grpId="0" animBg="1"/>
      <p:bldP spid="18" grpId="0" animBg="1"/>
      <p:bldP spid="23" grpId="0" animBg="1"/>
      <p:bldP spid="33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8626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228725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C.3.Daglig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Vedlikehold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67B0FBAD-8E8D-A8BA-BB9C-C02F7B5B3A2D}"/>
              </a:ext>
            </a:extLst>
          </p:cNvPr>
          <p:cNvSpPr/>
          <p:nvPr/>
        </p:nvSpPr>
        <p:spPr>
          <a:xfrm>
            <a:off x="382845" y="930479"/>
            <a:ext cx="11504355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25" name="Picture 2" descr="Light bulb - Free technology icons">
            <a:extLst>
              <a:ext uri="{FF2B5EF4-FFF2-40B4-BE49-F238E27FC236}">
                <a16:creationId xmlns:a16="http://schemas.microsoft.com/office/drawing/2014/main" id="{E60EA498-6C4E-FFE4-58AB-A5649D44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7" y="6199328"/>
            <a:ext cx="415858" cy="4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7921D8-41F2-0992-8507-65EC7270A1AA}"/>
              </a:ext>
            </a:extLst>
          </p:cNvPr>
          <p:cNvSpPr txBox="1"/>
          <p:nvPr/>
        </p:nvSpPr>
        <p:spPr>
          <a:xfrm>
            <a:off x="830983" y="6276632"/>
            <a:ext cx="894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Detaljert informasjon om robotvedlikehold er tilgjengelig i brukerhåndboken for META-SCRUB 60</a:t>
            </a:r>
            <a:endParaRPr lang="en-SG" sz="16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E694A-F77A-98A8-64D5-9062A8602B38}"/>
              </a:ext>
            </a:extLst>
          </p:cNvPr>
          <p:cNvSpPr txBox="1"/>
          <p:nvPr/>
        </p:nvSpPr>
        <p:spPr>
          <a:xfrm>
            <a:off x="514128" y="1022704"/>
            <a:ext cx="11144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Hver gang META-SCRUB 60 har blitt brukt (Generelt på slutten av dagen).</a:t>
            </a:r>
            <a:endParaRPr lang="en-SG" sz="2800" i="1" dirty="0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7089F852-AA08-8F21-5241-F8A53A7AF2C6}"/>
              </a:ext>
            </a:extLst>
          </p:cNvPr>
          <p:cNvSpPr/>
          <p:nvPr/>
        </p:nvSpPr>
        <p:spPr>
          <a:xfrm rot="5400000">
            <a:off x="340494" y="1588272"/>
            <a:ext cx="1521597" cy="1436903"/>
          </a:xfrm>
          <a:prstGeom prst="bentUpArrow">
            <a:avLst>
              <a:gd name="adj1" fmla="val 19407"/>
              <a:gd name="adj2" fmla="val 21502"/>
              <a:gd name="adj3" fmla="val 2739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4F46CD-F9FF-1CB9-6255-3D3EBAE05697}"/>
              </a:ext>
            </a:extLst>
          </p:cNvPr>
          <p:cNvSpPr txBox="1"/>
          <p:nvPr/>
        </p:nvSpPr>
        <p:spPr>
          <a:xfrm>
            <a:off x="1819746" y="1928505"/>
            <a:ext cx="3386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1.Tøm tanken.</a:t>
            </a:r>
          </a:p>
          <a:p>
            <a:r>
              <a:rPr lang="nb-NO" sz="2000" dirty="0"/>
              <a:t>2. Skyll med vannslange.</a:t>
            </a:r>
          </a:p>
          <a:p>
            <a:r>
              <a:rPr lang="nb-NO" sz="2000" dirty="0"/>
              <a:t>3.Rengjør søppelfilterposen.</a:t>
            </a:r>
          </a:p>
          <a:p>
            <a:r>
              <a:rPr lang="nb-NO" sz="2000" dirty="0"/>
              <a:t>4. Skyll med vann.</a:t>
            </a:r>
            <a:endParaRPr lang="en-SG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B5E9C7A-C37F-DDD0-F246-8711F1C16574}"/>
              </a:ext>
            </a:extLst>
          </p:cNvPr>
          <p:cNvSpPr txBox="1"/>
          <p:nvPr/>
        </p:nvSpPr>
        <p:spPr>
          <a:xfrm>
            <a:off x="5304855" y="2005804"/>
            <a:ext cx="3234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1. Fjern støtfangeren foran.</a:t>
            </a:r>
          </a:p>
          <a:p>
            <a:r>
              <a:rPr lang="nb-NO" dirty="0"/>
              <a:t>2. Ta av børster / </a:t>
            </a:r>
            <a:r>
              <a:rPr lang="nb-NO" dirty="0" err="1"/>
              <a:t>pads</a:t>
            </a:r>
            <a:r>
              <a:rPr lang="nb-NO" dirty="0"/>
              <a:t>.</a:t>
            </a:r>
          </a:p>
          <a:p>
            <a:r>
              <a:rPr lang="nb-NO" dirty="0"/>
              <a:t>3. Rengjør med vann.</a:t>
            </a:r>
          </a:p>
          <a:p>
            <a:r>
              <a:rPr lang="nb-NO" dirty="0"/>
              <a:t>4. Fest børster/</a:t>
            </a:r>
            <a:r>
              <a:rPr lang="nb-NO" dirty="0" err="1"/>
              <a:t>pads</a:t>
            </a:r>
            <a:r>
              <a:rPr lang="nb-NO" dirty="0"/>
              <a:t> igjen.</a:t>
            </a:r>
          </a:p>
          <a:p>
            <a:r>
              <a:rPr lang="nb-NO" dirty="0"/>
              <a:t>5.Reposisjoner fremre støtfanger.</a:t>
            </a:r>
            <a:endParaRPr lang="en-SG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081618-F671-B2D1-1A13-105F3E13F14E}"/>
              </a:ext>
            </a:extLst>
          </p:cNvPr>
          <p:cNvSpPr txBox="1"/>
          <p:nvPr/>
        </p:nvSpPr>
        <p:spPr>
          <a:xfrm>
            <a:off x="8589831" y="2059851"/>
            <a:ext cx="3237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000" dirty="0"/>
              <a:t>Bruk </a:t>
            </a:r>
            <a:r>
              <a:rPr lang="en-SG" sz="2000" dirty="0" err="1"/>
              <a:t>en</a:t>
            </a:r>
            <a:r>
              <a:rPr lang="en-SG" sz="2000" dirty="0"/>
              <a:t> </a:t>
            </a:r>
            <a:r>
              <a:rPr lang="en-SG" sz="2000" dirty="0" err="1"/>
              <a:t>våt</a:t>
            </a:r>
            <a:r>
              <a:rPr lang="en-SG" sz="2000" dirty="0"/>
              <a:t> </a:t>
            </a:r>
            <a:r>
              <a:rPr lang="en-SG" sz="2000" dirty="0" err="1"/>
              <a:t>klut</a:t>
            </a:r>
            <a:r>
              <a:rPr lang="en-SG" sz="2000" dirty="0"/>
              <a:t> </a:t>
            </a:r>
            <a:r>
              <a:rPr lang="en-SG" sz="2000" dirty="0" err="1"/>
              <a:t>eller</a:t>
            </a:r>
            <a:r>
              <a:rPr lang="en-SG" sz="2000" dirty="0"/>
              <a:t> </a:t>
            </a:r>
            <a:r>
              <a:rPr lang="en-SG" sz="2000" dirty="0" err="1"/>
              <a:t>svamp</a:t>
            </a:r>
            <a:r>
              <a:rPr lang="en-SG" sz="2000" dirty="0"/>
              <a:t> for å </a:t>
            </a:r>
            <a:r>
              <a:rPr lang="en-SG" sz="2000" dirty="0" err="1"/>
              <a:t>fjerne</a:t>
            </a:r>
            <a:r>
              <a:rPr lang="en-SG" sz="2000" dirty="0"/>
              <a:t> </a:t>
            </a:r>
            <a:r>
              <a:rPr lang="en-SG" sz="2000" dirty="0" err="1"/>
              <a:t>skitt</a:t>
            </a:r>
            <a:r>
              <a:rPr lang="en-SG" sz="2000" dirty="0"/>
              <a:t> </a:t>
            </a:r>
            <a:r>
              <a:rPr lang="en-SG" sz="2000" dirty="0" err="1"/>
              <a:t>og</a:t>
            </a:r>
            <a:r>
              <a:rPr lang="en-SG" sz="2000" dirty="0"/>
              <a:t> rusk.</a:t>
            </a:r>
          </a:p>
        </p:txBody>
      </p:sp>
      <p:pic>
        <p:nvPicPr>
          <p:cNvPr id="62" name="Picture 61" descr="A picture containing indoor, person, kitchenware, pot&#10;&#10;Description automatically generated">
            <a:extLst>
              <a:ext uri="{FF2B5EF4-FFF2-40B4-BE49-F238E27FC236}">
                <a16:creationId xmlns:a16="http://schemas.microsoft.com/office/drawing/2014/main" id="{60328C39-9254-801A-8E1D-1B0CAA85D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08" y="3170920"/>
            <a:ext cx="875204" cy="583469"/>
          </a:xfrm>
          <a:prstGeom prst="rect">
            <a:avLst/>
          </a:prstGeom>
        </p:spPr>
      </p:pic>
      <p:sp>
        <p:nvSpPr>
          <p:cNvPr id="41" name="Frame 40">
            <a:extLst>
              <a:ext uri="{FF2B5EF4-FFF2-40B4-BE49-F238E27FC236}">
                <a16:creationId xmlns:a16="http://schemas.microsoft.com/office/drawing/2014/main" id="{70FE6D9D-8899-3484-AAE4-3AFCC2AB3F04}"/>
              </a:ext>
            </a:extLst>
          </p:cNvPr>
          <p:cNvSpPr/>
          <p:nvPr/>
        </p:nvSpPr>
        <p:spPr>
          <a:xfrm>
            <a:off x="1819747" y="1855490"/>
            <a:ext cx="3295175" cy="1953981"/>
          </a:xfrm>
          <a:prstGeom prst="frame">
            <a:avLst>
              <a:gd name="adj1" fmla="val 312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63" name="Picture 62" descr="A picture containing indoor, black, white, dark&#10;&#10;Description automatically generated">
            <a:extLst>
              <a:ext uri="{FF2B5EF4-FFF2-40B4-BE49-F238E27FC236}">
                <a16:creationId xmlns:a16="http://schemas.microsoft.com/office/drawing/2014/main" id="{95902ACF-D69D-DADE-5104-A3A29E588D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0"/>
          <a:stretch/>
        </p:blipFill>
        <p:spPr>
          <a:xfrm flipH="1">
            <a:off x="3946239" y="2789525"/>
            <a:ext cx="1094953" cy="959853"/>
          </a:xfrm>
          <a:prstGeom prst="rect">
            <a:avLst/>
          </a:prstGeom>
        </p:spPr>
      </p:pic>
      <p:sp>
        <p:nvSpPr>
          <p:cNvPr id="64" name="Frame 63">
            <a:extLst>
              <a:ext uri="{FF2B5EF4-FFF2-40B4-BE49-F238E27FC236}">
                <a16:creationId xmlns:a16="http://schemas.microsoft.com/office/drawing/2014/main" id="{141DE582-01F5-D1E4-12AE-388B16889C95}"/>
              </a:ext>
            </a:extLst>
          </p:cNvPr>
          <p:cNvSpPr/>
          <p:nvPr/>
        </p:nvSpPr>
        <p:spPr>
          <a:xfrm>
            <a:off x="5236006" y="1845853"/>
            <a:ext cx="3295175" cy="1953981"/>
          </a:xfrm>
          <a:prstGeom prst="frame">
            <a:avLst>
              <a:gd name="adj1" fmla="val 312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5" name="Frame 64">
            <a:extLst>
              <a:ext uri="{FF2B5EF4-FFF2-40B4-BE49-F238E27FC236}">
                <a16:creationId xmlns:a16="http://schemas.microsoft.com/office/drawing/2014/main" id="{3291D6A7-983A-64D9-EADA-ADF6F3FE0110}"/>
              </a:ext>
            </a:extLst>
          </p:cNvPr>
          <p:cNvSpPr/>
          <p:nvPr/>
        </p:nvSpPr>
        <p:spPr>
          <a:xfrm>
            <a:off x="8617398" y="1845853"/>
            <a:ext cx="3295175" cy="1953981"/>
          </a:xfrm>
          <a:prstGeom prst="frame">
            <a:avLst>
              <a:gd name="adj1" fmla="val 312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9" name="Arrow: Bent-Up 68">
            <a:extLst>
              <a:ext uri="{FF2B5EF4-FFF2-40B4-BE49-F238E27FC236}">
                <a16:creationId xmlns:a16="http://schemas.microsoft.com/office/drawing/2014/main" id="{58F0C7AC-1519-8C2D-2BDF-385E0C08050F}"/>
              </a:ext>
            </a:extLst>
          </p:cNvPr>
          <p:cNvSpPr/>
          <p:nvPr/>
        </p:nvSpPr>
        <p:spPr>
          <a:xfrm rot="5400000">
            <a:off x="188282" y="2903729"/>
            <a:ext cx="1826017" cy="1436903"/>
          </a:xfrm>
          <a:prstGeom prst="bentUpArrow">
            <a:avLst>
              <a:gd name="adj1" fmla="val 19407"/>
              <a:gd name="adj2" fmla="val 21502"/>
              <a:gd name="adj3" fmla="val 2739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0" name="Arrow: Bent-Up 69">
            <a:extLst>
              <a:ext uri="{FF2B5EF4-FFF2-40B4-BE49-F238E27FC236}">
                <a16:creationId xmlns:a16="http://schemas.microsoft.com/office/drawing/2014/main" id="{9EDF585F-9F3C-5742-9F0C-FC30BD0FA873}"/>
              </a:ext>
            </a:extLst>
          </p:cNvPr>
          <p:cNvSpPr/>
          <p:nvPr/>
        </p:nvSpPr>
        <p:spPr>
          <a:xfrm rot="5400000">
            <a:off x="309363" y="4407619"/>
            <a:ext cx="1583853" cy="1436903"/>
          </a:xfrm>
          <a:prstGeom prst="bentUpArrow">
            <a:avLst>
              <a:gd name="adj1" fmla="val 19407"/>
              <a:gd name="adj2" fmla="val 21502"/>
              <a:gd name="adj3" fmla="val 2739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B47B5F-A1A4-1872-E0A6-4D9313613C74}"/>
              </a:ext>
            </a:extLst>
          </p:cNvPr>
          <p:cNvSpPr txBox="1"/>
          <p:nvPr/>
        </p:nvSpPr>
        <p:spPr>
          <a:xfrm>
            <a:off x="83431" y="3988222"/>
            <a:ext cx="1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Mopping</a:t>
            </a:r>
            <a:endParaRPr lang="en-SG" sz="28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3E98DB-6E3D-B2EB-A9B2-CF7A9DC502F5}"/>
              </a:ext>
            </a:extLst>
          </p:cNvPr>
          <p:cNvSpPr txBox="1"/>
          <p:nvPr/>
        </p:nvSpPr>
        <p:spPr>
          <a:xfrm>
            <a:off x="39020" y="5344987"/>
            <a:ext cx="198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Lading</a:t>
            </a:r>
            <a:endParaRPr lang="en-SG" sz="28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69C20CA-A150-A348-5C7A-BEDF2BA0408C}"/>
              </a:ext>
            </a:extLst>
          </p:cNvPr>
          <p:cNvSpPr txBox="1"/>
          <p:nvPr/>
        </p:nvSpPr>
        <p:spPr>
          <a:xfrm>
            <a:off x="5201139" y="1512291"/>
            <a:ext cx="332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Børster</a:t>
            </a:r>
            <a:r>
              <a:rPr lang="en-SG" sz="2400" b="1" dirty="0"/>
              <a:t> / Pads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5CC814-D600-856C-9A94-8BF1DB2BF4EC}"/>
              </a:ext>
            </a:extLst>
          </p:cNvPr>
          <p:cNvSpPr txBox="1"/>
          <p:nvPr/>
        </p:nvSpPr>
        <p:spPr>
          <a:xfrm>
            <a:off x="8652265" y="1527484"/>
            <a:ext cx="31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Nal</a:t>
            </a:r>
            <a:r>
              <a:rPr lang="en-SG" sz="2400" b="1" dirty="0"/>
              <a:t>/</a:t>
            </a:r>
            <a:r>
              <a:rPr lang="en-SG" sz="2400" b="1" dirty="0" err="1"/>
              <a:t>sugeslange</a:t>
            </a:r>
            <a:endParaRPr lang="en-SG" sz="24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68BC84-3632-BA2F-F982-BC0D85B8A5AB}"/>
              </a:ext>
            </a:extLst>
          </p:cNvPr>
          <p:cNvSpPr txBox="1"/>
          <p:nvPr/>
        </p:nvSpPr>
        <p:spPr>
          <a:xfrm>
            <a:off x="1827914" y="3882840"/>
            <a:ext cx="6026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1. Fjern fra støvmoppen.</a:t>
            </a:r>
          </a:p>
          <a:p>
            <a:r>
              <a:rPr lang="nb-NO" sz="2000" dirty="0"/>
              <a:t>2. Rengjør med vann og la tørke.</a:t>
            </a:r>
          </a:p>
          <a:p>
            <a:r>
              <a:rPr lang="nb-NO" sz="2000" dirty="0"/>
              <a:t>3. Plasser på nytt på vedlegget.</a:t>
            </a:r>
            <a:endParaRPr lang="en-SG" sz="2000" dirty="0"/>
          </a:p>
        </p:txBody>
      </p:sp>
      <p:pic>
        <p:nvPicPr>
          <p:cNvPr id="78" name="image520.jpeg">
            <a:extLst>
              <a:ext uri="{FF2B5EF4-FFF2-40B4-BE49-F238E27FC236}">
                <a16:creationId xmlns:a16="http://schemas.microsoft.com/office/drawing/2014/main" id="{FB0DEBF8-1547-2211-E8C1-08377B5BC1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9895" y="3902731"/>
            <a:ext cx="1628584" cy="96954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A32A6FA-C61C-89A8-6CD8-65707DADFF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000" y="2735716"/>
            <a:ext cx="1791970" cy="100774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Frame 52">
            <a:extLst>
              <a:ext uri="{FF2B5EF4-FFF2-40B4-BE49-F238E27FC236}">
                <a16:creationId xmlns:a16="http://schemas.microsoft.com/office/drawing/2014/main" id="{35C51603-EEAE-09DE-B5E2-3F8DD2B6253A}"/>
              </a:ext>
            </a:extLst>
          </p:cNvPr>
          <p:cNvSpPr/>
          <p:nvPr/>
        </p:nvSpPr>
        <p:spPr>
          <a:xfrm>
            <a:off x="1827916" y="3849036"/>
            <a:ext cx="6703266" cy="1023235"/>
          </a:xfrm>
          <a:prstGeom prst="frame">
            <a:avLst>
              <a:gd name="adj1" fmla="val 475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590EBF-40F9-6378-478D-8140C2321239}"/>
              </a:ext>
            </a:extLst>
          </p:cNvPr>
          <p:cNvSpPr txBox="1"/>
          <p:nvPr/>
        </p:nvSpPr>
        <p:spPr>
          <a:xfrm>
            <a:off x="279427" y="2518163"/>
            <a:ext cx="157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Skrubbing</a:t>
            </a:r>
            <a:endParaRPr lang="en-SG" sz="28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6AFA66-E49A-96B3-393F-26C89FBAE7C6}"/>
              </a:ext>
            </a:extLst>
          </p:cNvPr>
          <p:cNvSpPr txBox="1"/>
          <p:nvPr/>
        </p:nvSpPr>
        <p:spPr>
          <a:xfrm>
            <a:off x="1849865" y="1526083"/>
            <a:ext cx="325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Skittenvannstank</a:t>
            </a:r>
            <a:endParaRPr lang="en-SG" sz="2400" b="1" dirty="0"/>
          </a:p>
        </p:txBody>
      </p:sp>
      <p:sp>
        <p:nvSpPr>
          <p:cNvPr id="84" name="Frame 83">
            <a:extLst>
              <a:ext uri="{FF2B5EF4-FFF2-40B4-BE49-F238E27FC236}">
                <a16:creationId xmlns:a16="http://schemas.microsoft.com/office/drawing/2014/main" id="{7A835DA1-E483-AAF0-F652-71F2A10A85D0}"/>
              </a:ext>
            </a:extLst>
          </p:cNvPr>
          <p:cNvSpPr/>
          <p:nvPr/>
        </p:nvSpPr>
        <p:spPr>
          <a:xfrm>
            <a:off x="1827914" y="5134842"/>
            <a:ext cx="4763194" cy="757863"/>
          </a:xfrm>
          <a:prstGeom prst="frame">
            <a:avLst>
              <a:gd name="adj1" fmla="val 754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6FF077A-D197-39CD-FB2E-CB1738F3AA81}"/>
              </a:ext>
            </a:extLst>
          </p:cNvPr>
          <p:cNvSpPr txBox="1"/>
          <p:nvPr/>
        </p:nvSpPr>
        <p:spPr>
          <a:xfrm>
            <a:off x="1849865" y="4815152"/>
            <a:ext cx="499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Ladestasjon</a:t>
            </a:r>
            <a:endParaRPr lang="en-SG" sz="2400" b="1" dirty="0"/>
          </a:p>
        </p:txBody>
      </p:sp>
      <p:sp>
        <p:nvSpPr>
          <p:cNvPr id="85" name="Frame 84">
            <a:extLst>
              <a:ext uri="{FF2B5EF4-FFF2-40B4-BE49-F238E27FC236}">
                <a16:creationId xmlns:a16="http://schemas.microsoft.com/office/drawing/2014/main" id="{2706A499-9B38-E909-B689-2D1E03089EC9}"/>
              </a:ext>
            </a:extLst>
          </p:cNvPr>
          <p:cNvSpPr/>
          <p:nvPr/>
        </p:nvSpPr>
        <p:spPr>
          <a:xfrm>
            <a:off x="6667952" y="5123741"/>
            <a:ext cx="5244622" cy="757863"/>
          </a:xfrm>
          <a:prstGeom prst="frame">
            <a:avLst>
              <a:gd name="adj1" fmla="val 754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0E49A9-7FF9-4880-2159-E20B1C9F555D}"/>
              </a:ext>
            </a:extLst>
          </p:cNvPr>
          <p:cNvSpPr txBox="1"/>
          <p:nvPr/>
        </p:nvSpPr>
        <p:spPr>
          <a:xfrm>
            <a:off x="6948435" y="4785694"/>
            <a:ext cx="491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AC </a:t>
            </a:r>
            <a:r>
              <a:rPr lang="en-SG" sz="2400" b="1" dirty="0" err="1"/>
              <a:t>strømkabellader</a:t>
            </a:r>
            <a:endParaRPr lang="en-SG" sz="2400" b="1" dirty="0"/>
          </a:p>
        </p:txBody>
      </p:sp>
      <p:pic>
        <p:nvPicPr>
          <p:cNvPr id="87" name="Picture 2" descr="Battery charge flat icon Royalty Free Vector Image">
            <a:extLst>
              <a:ext uri="{FF2B5EF4-FFF2-40B4-BE49-F238E27FC236}">
                <a16:creationId xmlns:a16="http://schemas.microsoft.com/office/drawing/2014/main" id="{21EEB2A1-EE9F-353B-1464-1011685DA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24255" r="27565" b="30975"/>
          <a:stretch/>
        </p:blipFill>
        <p:spPr bwMode="auto">
          <a:xfrm>
            <a:off x="6982371" y="5373032"/>
            <a:ext cx="464961" cy="5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1CC052B-3A7C-519A-2DF0-F6A6E447CF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57" y="5469363"/>
            <a:ext cx="393459" cy="3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42A5DAA-2E9C-F1AF-E1CB-FF6C2593AD28}"/>
              </a:ext>
            </a:extLst>
          </p:cNvPr>
          <p:cNvSpPr/>
          <p:nvPr/>
        </p:nvSpPr>
        <p:spPr>
          <a:xfrm>
            <a:off x="1709533" y="5184484"/>
            <a:ext cx="499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B15"/>
                </a:solidFill>
              </a:rPr>
              <a:t>Robot</a:t>
            </a:r>
            <a:r>
              <a:rPr lang="en-US" dirty="0">
                <a:solidFill>
                  <a:srgbClr val="202124"/>
                </a:solidFill>
              </a:rPr>
              <a:t> &amp; </a:t>
            </a:r>
            <a:r>
              <a:rPr lang="en-US" b="1" dirty="0">
                <a:solidFill>
                  <a:srgbClr val="FF6B15"/>
                </a:solidFill>
              </a:rPr>
              <a:t>Charging Station </a:t>
            </a:r>
            <a:r>
              <a:rPr lang="en-US" dirty="0">
                <a:solidFill>
                  <a:srgbClr val="202124"/>
                </a:solidFill>
              </a:rPr>
              <a:t>must be turned on</a:t>
            </a:r>
          </a:p>
          <a:p>
            <a:pPr algn="ctr"/>
            <a:r>
              <a:rPr lang="en-US" dirty="0"/>
              <a:t>✅</a:t>
            </a:r>
            <a:r>
              <a:rPr lang="en-US" i="1" dirty="0">
                <a:solidFill>
                  <a:srgbClr val="202124"/>
                </a:solidFill>
              </a:rPr>
              <a:t>(Battery full = </a:t>
            </a:r>
            <a:r>
              <a:rPr lang="en-US" b="1" i="1" dirty="0">
                <a:solidFill>
                  <a:srgbClr val="00B050"/>
                </a:solidFill>
              </a:rPr>
              <a:t>Auto-cut off</a:t>
            </a:r>
            <a:r>
              <a:rPr lang="en-US" i="1" dirty="0">
                <a:solidFill>
                  <a:srgbClr val="202124"/>
                </a:solidFill>
              </a:rPr>
              <a:t>)</a:t>
            </a:r>
            <a:r>
              <a:rPr lang="en-US" dirty="0"/>
              <a:t>✅</a:t>
            </a:r>
            <a:endParaRPr lang="en-SG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19DEF27-D1E0-ABD0-E88A-39EE276CF029}"/>
              </a:ext>
            </a:extLst>
          </p:cNvPr>
          <p:cNvSpPr/>
          <p:nvPr/>
        </p:nvSpPr>
        <p:spPr>
          <a:xfrm>
            <a:off x="6717661" y="5116550"/>
            <a:ext cx="514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6B15"/>
                </a:solidFill>
              </a:rPr>
              <a:t>Robot</a:t>
            </a:r>
            <a:r>
              <a:rPr lang="en-US" dirty="0">
                <a:solidFill>
                  <a:srgbClr val="202124"/>
                </a:solidFill>
              </a:rPr>
              <a:t> &amp; </a:t>
            </a:r>
            <a:r>
              <a:rPr lang="en-SG" b="1" dirty="0">
                <a:solidFill>
                  <a:srgbClr val="FF6B15"/>
                </a:solidFill>
              </a:rPr>
              <a:t>AC Power Cord Charger </a:t>
            </a:r>
            <a:r>
              <a:rPr lang="en-US" dirty="0">
                <a:solidFill>
                  <a:srgbClr val="202124"/>
                </a:solidFill>
              </a:rPr>
              <a:t>must be turned on</a:t>
            </a:r>
          </a:p>
          <a:p>
            <a:pPr algn="ctr"/>
            <a:r>
              <a:rPr lang="en-US" dirty="0"/>
              <a:t>❌</a:t>
            </a:r>
            <a:r>
              <a:rPr lang="en-US" i="1" dirty="0">
                <a:solidFill>
                  <a:srgbClr val="202124"/>
                </a:solidFill>
              </a:rPr>
              <a:t>(Battery full = </a:t>
            </a:r>
            <a:r>
              <a:rPr lang="en-US" b="1" i="1" dirty="0">
                <a:solidFill>
                  <a:srgbClr val="FF0000"/>
                </a:solidFill>
              </a:rPr>
              <a:t>No Auto-cut off</a:t>
            </a:r>
            <a:r>
              <a:rPr lang="en-US" i="1" dirty="0">
                <a:solidFill>
                  <a:srgbClr val="202124"/>
                </a:solidFill>
              </a:rPr>
              <a:t>)</a:t>
            </a:r>
            <a:r>
              <a:rPr lang="en-US" dirty="0"/>
              <a:t> ❌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87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1" grpId="0" animBg="1"/>
      <p:bldP spid="54" grpId="0"/>
      <p:bldP spid="55" grpId="0"/>
      <p:bldP spid="57" grpId="0"/>
      <p:bldP spid="41" grpId="0" animBg="1"/>
      <p:bldP spid="64" grpId="0" animBg="1"/>
      <p:bldP spid="65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/>
      <p:bldP spid="53" grpId="0" animBg="1"/>
      <p:bldP spid="49" grpId="0"/>
      <p:bldP spid="61" grpId="0"/>
      <p:bldP spid="84" grpId="0" animBg="1"/>
      <p:bldP spid="81" grpId="0"/>
      <p:bldP spid="85" grpId="0" animBg="1"/>
      <p:bldP spid="86" grpId="0"/>
      <p:bldP spid="90" grpId="0"/>
      <p:bldP spid="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13C16-7678-2D4D-86B9-ED3AAF4C8BAF}"/>
              </a:ext>
            </a:extLst>
          </p:cNvPr>
          <p:cNvSpPr txBox="1"/>
          <p:nvPr/>
        </p:nvSpPr>
        <p:spPr>
          <a:xfrm>
            <a:off x="0" y="814956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/>
              <a:t>Del D: </a:t>
            </a:r>
            <a:r>
              <a:rPr lang="en-SG" sz="6000" b="1" dirty="0" err="1"/>
              <a:t>feilsøking</a:t>
            </a:r>
            <a:endParaRPr lang="en-SG" sz="4000" b="1" dirty="0">
              <a:solidFill>
                <a:srgbClr val="FF6B15"/>
              </a:solidFill>
            </a:endParaRPr>
          </a:p>
          <a:p>
            <a:pPr algn="ctr"/>
            <a:endParaRPr lang="en-SG" sz="4000" b="1" dirty="0">
              <a:solidFill>
                <a:srgbClr val="FF6B15"/>
              </a:solidFill>
            </a:endParaRPr>
          </a:p>
          <a:p>
            <a:r>
              <a:rPr lang="nb-NO" sz="4000" dirty="0"/>
              <a:t>D.1. Kameraer og sensorer</a:t>
            </a:r>
          </a:p>
          <a:p>
            <a:r>
              <a:rPr lang="nb-NO" sz="4000" dirty="0"/>
              <a:t>D.2. Kan ikke nå rengjøringsområdet</a:t>
            </a:r>
          </a:p>
          <a:p>
            <a:r>
              <a:rPr lang="nb-NO" sz="4000" dirty="0"/>
              <a:t>D.3. Unormal banedekning</a:t>
            </a:r>
          </a:p>
          <a:p>
            <a:r>
              <a:rPr lang="nb-NO" sz="4000" dirty="0"/>
              <a:t>D.4. </a:t>
            </a:r>
            <a:r>
              <a:rPr lang="nb-NO" sz="4000" dirty="0" err="1"/>
              <a:t>Vannlekasje</a:t>
            </a:r>
            <a:endParaRPr lang="nb-NO" sz="4000" dirty="0"/>
          </a:p>
          <a:p>
            <a:r>
              <a:rPr lang="nb-NO" sz="4000" dirty="0"/>
              <a:t>D.5. Ladestasjon: Dokking mislyktes</a:t>
            </a:r>
            <a:endParaRPr lang="en-SG" sz="4400" dirty="0"/>
          </a:p>
          <a:p>
            <a:r>
              <a:rPr lang="en-SG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21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15550" y="8626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D.1.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Feilsøking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: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Kameraer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og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sensorer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8382F-8666-C976-E0F1-DA80F1B540F2}"/>
              </a:ext>
            </a:extLst>
          </p:cNvPr>
          <p:cNvSpPr txBox="1"/>
          <p:nvPr/>
        </p:nvSpPr>
        <p:spPr>
          <a:xfrm>
            <a:off x="520623" y="1185243"/>
            <a:ext cx="2900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Feilkode</a:t>
            </a:r>
            <a:r>
              <a:rPr lang="en-SG" sz="2800" b="1" dirty="0"/>
              <a:t>-</a:t>
            </a:r>
          </a:p>
          <a:p>
            <a:pPr algn="ctr"/>
            <a:r>
              <a:rPr lang="en-SG" sz="2800" b="1" dirty="0"/>
              <a:t>melding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99F0FE0-CD28-E214-831D-A10E2C4C59D2}"/>
              </a:ext>
            </a:extLst>
          </p:cNvPr>
          <p:cNvSpPr/>
          <p:nvPr/>
        </p:nvSpPr>
        <p:spPr>
          <a:xfrm>
            <a:off x="3421465" y="1363969"/>
            <a:ext cx="400712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30ABDBBE-2CEF-23C9-F8D8-8605159D1DC7}"/>
              </a:ext>
            </a:extLst>
          </p:cNvPr>
          <p:cNvSpPr/>
          <p:nvPr/>
        </p:nvSpPr>
        <p:spPr>
          <a:xfrm>
            <a:off x="7444138" y="1212046"/>
            <a:ext cx="4433285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FFE46-5897-F74E-C7AA-0C02FE26A968}"/>
              </a:ext>
            </a:extLst>
          </p:cNvPr>
          <p:cNvSpPr txBox="1"/>
          <p:nvPr/>
        </p:nvSpPr>
        <p:spPr>
          <a:xfrm>
            <a:off x="608833" y="3907303"/>
            <a:ext cx="38026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222</a:t>
            </a:r>
            <a:r>
              <a:rPr lang="en-SG" sz="1600" b="1" dirty="0"/>
              <a:t> </a:t>
            </a:r>
            <a:r>
              <a:rPr lang="en-SG" sz="1600" dirty="0"/>
              <a:t>- Lidar Anomaly </a:t>
            </a:r>
          </a:p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223</a:t>
            </a:r>
            <a:r>
              <a:rPr lang="en-SG" sz="1600" b="1" dirty="0"/>
              <a:t> </a:t>
            </a:r>
            <a:r>
              <a:rPr lang="en-SG" sz="1600" dirty="0"/>
              <a:t>- Depth Camera 0 Abnormal </a:t>
            </a:r>
          </a:p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226</a:t>
            </a:r>
            <a:r>
              <a:rPr lang="en-SG" sz="1600" b="1" dirty="0"/>
              <a:t> </a:t>
            </a:r>
            <a:r>
              <a:rPr lang="en-SG" sz="1600" dirty="0"/>
              <a:t>- Depth Camera 3 Abnormal </a:t>
            </a:r>
          </a:p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225</a:t>
            </a:r>
            <a:r>
              <a:rPr lang="en-SG" sz="1600" b="1" dirty="0"/>
              <a:t> </a:t>
            </a:r>
            <a:r>
              <a:rPr lang="en-SG" sz="1600" dirty="0"/>
              <a:t>- Depth Camera 2 Abnormal  </a:t>
            </a:r>
          </a:p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224</a:t>
            </a:r>
            <a:r>
              <a:rPr lang="en-SG" sz="1600" b="1" dirty="0"/>
              <a:t> </a:t>
            </a:r>
            <a:r>
              <a:rPr lang="en-SG" sz="1600" dirty="0"/>
              <a:t>- Depth Camera 1 Abnormal </a:t>
            </a:r>
          </a:p>
          <a:p>
            <a:r>
              <a:rPr lang="en-SG" sz="1600" b="1" dirty="0"/>
              <a:t>Error Code </a:t>
            </a:r>
            <a:r>
              <a:rPr lang="en-SG" sz="1600" b="1" dirty="0">
                <a:solidFill>
                  <a:srgbClr val="FF0000"/>
                </a:solidFill>
              </a:rPr>
              <a:t>120</a:t>
            </a:r>
            <a:r>
              <a:rPr lang="en-SG" sz="1600" b="1" dirty="0"/>
              <a:t> </a:t>
            </a:r>
            <a:r>
              <a:rPr lang="en-SG" sz="1600" dirty="0"/>
              <a:t>- Communication Error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A2E69CAB-FECD-D96A-C8D6-FA025C239F6D}"/>
              </a:ext>
            </a:extLst>
          </p:cNvPr>
          <p:cNvSpPr/>
          <p:nvPr/>
        </p:nvSpPr>
        <p:spPr>
          <a:xfrm>
            <a:off x="497252" y="1218528"/>
            <a:ext cx="2924214" cy="887275"/>
          </a:xfrm>
          <a:prstGeom prst="frame">
            <a:avLst>
              <a:gd name="adj1" fmla="val 76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6D868DD4-B60C-A373-E36C-E2510E367BBA}"/>
              </a:ext>
            </a:extLst>
          </p:cNvPr>
          <p:cNvSpPr/>
          <p:nvPr/>
        </p:nvSpPr>
        <p:spPr>
          <a:xfrm>
            <a:off x="657883" y="3975494"/>
            <a:ext cx="138300" cy="1486971"/>
          </a:xfrm>
          <a:prstGeom prst="leftBracket">
            <a:avLst>
              <a:gd name="adj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88A7822-0CCE-A785-ACD1-E31AC73F83B9}"/>
              </a:ext>
            </a:extLst>
          </p:cNvPr>
          <p:cNvSpPr/>
          <p:nvPr/>
        </p:nvSpPr>
        <p:spPr>
          <a:xfrm rot="5400000">
            <a:off x="9281562" y="2172316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AF1BC86D-39C2-5219-9EA1-B661F8C9514C}"/>
              </a:ext>
            </a:extLst>
          </p:cNvPr>
          <p:cNvSpPr/>
          <p:nvPr/>
        </p:nvSpPr>
        <p:spPr>
          <a:xfrm>
            <a:off x="7444138" y="2856094"/>
            <a:ext cx="4433285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30EA6F6-0D5B-C984-B2BD-85272778FD9F}"/>
              </a:ext>
            </a:extLst>
          </p:cNvPr>
          <p:cNvSpPr/>
          <p:nvPr/>
        </p:nvSpPr>
        <p:spPr>
          <a:xfrm rot="5400000">
            <a:off x="1695239" y="2078459"/>
            <a:ext cx="520511" cy="5232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074" name="Picture 2" descr="Free Red Alert SVG, PNG Icon, Symbol. Download Image.">
            <a:extLst>
              <a:ext uri="{FF2B5EF4-FFF2-40B4-BE49-F238E27FC236}">
                <a16:creationId xmlns:a16="http://schemas.microsoft.com/office/drawing/2014/main" id="{9CC5CDB5-B9DC-7330-54B2-623E97886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2"/>
          <a:stretch/>
        </p:blipFill>
        <p:spPr bwMode="auto">
          <a:xfrm flipH="1">
            <a:off x="590550" y="1487762"/>
            <a:ext cx="616780" cy="5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Red Alert SVG, PNG Icon, Symbol. Download Image.">
            <a:extLst>
              <a:ext uri="{FF2B5EF4-FFF2-40B4-BE49-F238E27FC236}">
                <a16:creationId xmlns:a16="http://schemas.microsoft.com/office/drawing/2014/main" id="{A93A11E3-D3C3-16CE-C7A6-38789FCFA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2"/>
          <a:stretch/>
        </p:blipFill>
        <p:spPr bwMode="auto">
          <a:xfrm flipH="1">
            <a:off x="2720410" y="1484473"/>
            <a:ext cx="616780" cy="5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A29BEF4-323A-AFC9-E303-FC6DCB5FE22A}"/>
              </a:ext>
            </a:extLst>
          </p:cNvPr>
          <p:cNvSpPr txBox="1"/>
          <p:nvPr/>
        </p:nvSpPr>
        <p:spPr>
          <a:xfrm rot="16200000">
            <a:off x="-440971" y="4568495"/>
            <a:ext cx="1988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Camera &amp; Sensors</a:t>
            </a:r>
            <a:endParaRPr lang="en-SG" sz="1200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D3FB32-0EB5-84AE-85C9-D1DAEE281DFA}"/>
              </a:ext>
            </a:extLst>
          </p:cNvPr>
          <p:cNvSpPr txBox="1"/>
          <p:nvPr/>
        </p:nvSpPr>
        <p:spPr>
          <a:xfrm>
            <a:off x="7451965" y="1233231"/>
            <a:ext cx="443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Slå av</a:t>
            </a:r>
          </a:p>
          <a:p>
            <a:pPr algn="ctr"/>
            <a:r>
              <a:rPr lang="nb-NO" sz="2400" b="1" dirty="0"/>
              <a:t>(Bruk META-SCRUB 60 Nøkkelen)</a:t>
            </a:r>
            <a:endParaRPr lang="en-SG" sz="2400" i="1" dirty="0"/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980E6614-40DC-B324-FA57-DEAD81AA7F94}"/>
              </a:ext>
            </a:extLst>
          </p:cNvPr>
          <p:cNvSpPr/>
          <p:nvPr/>
        </p:nvSpPr>
        <p:spPr>
          <a:xfrm>
            <a:off x="7444137" y="4413636"/>
            <a:ext cx="4433284" cy="1041907"/>
          </a:xfrm>
          <a:prstGeom prst="frame">
            <a:avLst>
              <a:gd name="adj1" fmla="val 554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B150B4-D781-E1FF-2D89-98ADEB732DD2}"/>
              </a:ext>
            </a:extLst>
          </p:cNvPr>
          <p:cNvSpPr txBox="1"/>
          <p:nvPr/>
        </p:nvSpPr>
        <p:spPr>
          <a:xfrm>
            <a:off x="7366958" y="2937465"/>
            <a:ext cx="462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err="1"/>
              <a:t>Rengjør</a:t>
            </a:r>
            <a:r>
              <a:rPr lang="en-SG" b="1" dirty="0"/>
              <a:t> </a:t>
            </a:r>
            <a:r>
              <a:rPr lang="en-SG" b="1" dirty="0" err="1"/>
              <a:t>sensorer</a:t>
            </a:r>
            <a:endParaRPr lang="en-SG" b="1" dirty="0"/>
          </a:p>
          <a:p>
            <a:pPr algn="ctr"/>
            <a:r>
              <a:rPr lang="en-SG" b="1" dirty="0"/>
              <a:t>(LIDAR </a:t>
            </a:r>
            <a:r>
              <a:rPr lang="en-SG" b="1" dirty="0" err="1"/>
              <a:t>og</a:t>
            </a:r>
            <a:r>
              <a:rPr lang="en-SG" b="1" dirty="0"/>
              <a:t> </a:t>
            </a:r>
            <a:r>
              <a:rPr lang="en-SG" b="1" dirty="0" err="1"/>
              <a:t>kameraer</a:t>
            </a:r>
            <a:r>
              <a:rPr lang="en-SG" b="1" dirty="0"/>
              <a:t> med </a:t>
            </a:r>
            <a:r>
              <a:rPr lang="en-SG" b="1" dirty="0" err="1"/>
              <a:t>en</a:t>
            </a:r>
            <a:r>
              <a:rPr lang="en-SG" b="1" dirty="0"/>
              <a:t> </a:t>
            </a:r>
            <a:r>
              <a:rPr lang="en-SG" b="1" dirty="0" err="1"/>
              <a:t>myk</a:t>
            </a:r>
            <a:r>
              <a:rPr lang="en-SG" b="1" dirty="0"/>
              <a:t> </a:t>
            </a:r>
            <a:r>
              <a:rPr lang="en-SG" b="1" dirty="0" err="1"/>
              <a:t>og</a:t>
            </a:r>
            <a:r>
              <a:rPr lang="en-SG" b="1" dirty="0"/>
              <a:t> </a:t>
            </a:r>
            <a:r>
              <a:rPr lang="en-SG" b="1" dirty="0" err="1"/>
              <a:t>tørr</a:t>
            </a:r>
            <a:r>
              <a:rPr lang="en-SG" b="1" dirty="0"/>
              <a:t> </a:t>
            </a:r>
            <a:r>
              <a:rPr lang="en-SG" b="1" dirty="0" err="1"/>
              <a:t>klut</a:t>
            </a:r>
            <a:r>
              <a:rPr lang="en-SG" b="1" dirty="0"/>
              <a:t>)</a:t>
            </a:r>
            <a:endParaRPr lang="en-SG" i="1" dirty="0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FF4D8A-A750-0845-5413-4F2279E45F35}"/>
              </a:ext>
            </a:extLst>
          </p:cNvPr>
          <p:cNvSpPr/>
          <p:nvPr/>
        </p:nvSpPr>
        <p:spPr>
          <a:xfrm rot="5400000">
            <a:off x="1685128" y="3491323"/>
            <a:ext cx="520511" cy="5232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C25C752B-B2C1-4645-EFBE-3772EFF0BF19}"/>
              </a:ext>
            </a:extLst>
          </p:cNvPr>
          <p:cNvGrpSpPr/>
          <p:nvPr/>
        </p:nvGrpSpPr>
        <p:grpSpPr>
          <a:xfrm>
            <a:off x="214727" y="2668516"/>
            <a:ext cx="3949041" cy="765718"/>
            <a:chOff x="119477" y="3207842"/>
            <a:chExt cx="3949041" cy="7657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AD4AE7-DA8F-34F5-5F11-338512BD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77" y="3207842"/>
              <a:ext cx="3949041" cy="765718"/>
            </a:xfrm>
            <a:prstGeom prst="rect">
              <a:avLst/>
            </a:prstGeom>
          </p:spPr>
        </p:pic>
        <p:pic>
          <p:nvPicPr>
            <p:cNvPr id="63" name="Picture 2" descr="Free Red Alert SVG, PNG Icon, Symbol. Download Image.">
              <a:extLst>
                <a:ext uri="{FF2B5EF4-FFF2-40B4-BE49-F238E27FC236}">
                  <a16:creationId xmlns:a16="http://schemas.microsoft.com/office/drawing/2014/main" id="{9E731C7B-90F1-5D39-F716-31BC7382C9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42"/>
            <a:stretch/>
          </p:blipFill>
          <p:spPr bwMode="auto">
            <a:xfrm flipH="1">
              <a:off x="2849782" y="3323968"/>
              <a:ext cx="167536" cy="149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Frame 50">
            <a:extLst>
              <a:ext uri="{FF2B5EF4-FFF2-40B4-BE49-F238E27FC236}">
                <a16:creationId xmlns:a16="http://schemas.microsoft.com/office/drawing/2014/main" id="{0B4BF245-CA71-F3FB-B7D4-D475D1B9D5A7}"/>
              </a:ext>
            </a:extLst>
          </p:cNvPr>
          <p:cNvSpPr/>
          <p:nvPr/>
        </p:nvSpPr>
        <p:spPr>
          <a:xfrm>
            <a:off x="185687" y="2610872"/>
            <a:ext cx="4007123" cy="887275"/>
          </a:xfrm>
          <a:prstGeom prst="frame">
            <a:avLst>
              <a:gd name="adj1" fmla="val 76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C0BA69-7536-00B9-F4BB-2047C642BC99}"/>
              </a:ext>
            </a:extLst>
          </p:cNvPr>
          <p:cNvSpPr txBox="1"/>
          <p:nvPr/>
        </p:nvSpPr>
        <p:spPr>
          <a:xfrm>
            <a:off x="1577591" y="6055497"/>
            <a:ext cx="799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i="1" dirty="0"/>
              <a:t>If “</a:t>
            </a:r>
            <a:r>
              <a:rPr lang="en-SG" b="1" dirty="0"/>
              <a:t>Error Code 226</a:t>
            </a:r>
            <a:r>
              <a:rPr lang="en-SG" dirty="0"/>
              <a:t> - Depth Camera 3 Abnormal” </a:t>
            </a:r>
          </a:p>
          <a:p>
            <a:pPr algn="ctr"/>
            <a:r>
              <a:rPr lang="nb-NO" dirty="0"/>
              <a:t>kabelen bak den fremre støtfangeren må justeres og roboten startes på nytt</a:t>
            </a:r>
            <a:endParaRPr lang="en-SG" i="1" dirty="0"/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C1D376E5-6824-4796-CF17-20FB0ED4FE35}"/>
              </a:ext>
            </a:extLst>
          </p:cNvPr>
          <p:cNvSpPr/>
          <p:nvPr/>
        </p:nvSpPr>
        <p:spPr>
          <a:xfrm rot="10800000" flipH="1">
            <a:off x="4378503" y="4479748"/>
            <a:ext cx="1135248" cy="1547255"/>
          </a:xfrm>
          <a:prstGeom prst="bentUpArrow">
            <a:avLst>
              <a:gd name="adj1" fmla="val 14461"/>
              <a:gd name="adj2" fmla="val 17168"/>
              <a:gd name="adj3" fmla="val 236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6E2102F5-78F2-96A3-8BC5-7D4A41F4B948}"/>
              </a:ext>
            </a:extLst>
          </p:cNvPr>
          <p:cNvSpPr/>
          <p:nvPr/>
        </p:nvSpPr>
        <p:spPr>
          <a:xfrm flipH="1">
            <a:off x="4269972" y="4448177"/>
            <a:ext cx="84715" cy="244792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6" descr="Warning Icon transparent PNG - StickPNG">
            <a:extLst>
              <a:ext uri="{FF2B5EF4-FFF2-40B4-BE49-F238E27FC236}">
                <a16:creationId xmlns:a16="http://schemas.microsoft.com/office/drawing/2014/main" id="{72E513F3-EE26-457B-3515-7D5FE092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71" y="6150082"/>
            <a:ext cx="6223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Warning Icon transparent PNG - StickPNG">
            <a:extLst>
              <a:ext uri="{FF2B5EF4-FFF2-40B4-BE49-F238E27FC236}">
                <a16:creationId xmlns:a16="http://schemas.microsoft.com/office/drawing/2014/main" id="{7C95980C-96B4-82DB-0510-5F6BE450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02" y="6159080"/>
            <a:ext cx="6223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3C54B-15BB-DCA6-D5D1-B87AAF1AE758}"/>
              </a:ext>
            </a:extLst>
          </p:cNvPr>
          <p:cNvSpPr txBox="1"/>
          <p:nvPr/>
        </p:nvSpPr>
        <p:spPr>
          <a:xfrm>
            <a:off x="7444137" y="4495732"/>
            <a:ext cx="439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Strøm</a:t>
            </a:r>
            <a:r>
              <a:rPr lang="en-SG" sz="2800" b="1" dirty="0"/>
              <a:t> </a:t>
            </a:r>
            <a:r>
              <a:rPr lang="en-SG" sz="2800" b="1" dirty="0" err="1"/>
              <a:t>skrudd</a:t>
            </a:r>
            <a:r>
              <a:rPr lang="en-SG" sz="2800" b="1" dirty="0"/>
              <a:t> </a:t>
            </a:r>
            <a:r>
              <a:rPr lang="en-SG" sz="2800" b="1" dirty="0" err="1"/>
              <a:t>på</a:t>
            </a:r>
            <a:endParaRPr lang="en-SG" sz="2800" b="1" dirty="0"/>
          </a:p>
          <a:p>
            <a:pPr algn="ctr"/>
            <a:r>
              <a:rPr lang="nb-NO" sz="2000" b="1" dirty="0"/>
              <a:t>(Bruk META-SCRUB 60 Nøkkelen)</a:t>
            </a:r>
            <a:endParaRPr lang="en-SG" sz="2000" i="1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241A45-CA15-F829-EF28-E16781BD0061}"/>
              </a:ext>
            </a:extLst>
          </p:cNvPr>
          <p:cNvSpPr/>
          <p:nvPr/>
        </p:nvSpPr>
        <p:spPr>
          <a:xfrm rot="5400000">
            <a:off x="9213677" y="3774106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863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21" grpId="0"/>
      <p:bldP spid="22" grpId="0" animBg="1"/>
      <p:bldP spid="23" grpId="0" animBg="1"/>
      <p:bldP spid="27" grpId="0" animBg="1"/>
      <p:bldP spid="31" grpId="0" animBg="1"/>
      <p:bldP spid="41" grpId="0" animBg="1"/>
      <p:bldP spid="43" grpId="0"/>
      <p:bldP spid="44" grpId="0"/>
      <p:bldP spid="47" grpId="0" animBg="1"/>
      <p:bldP spid="48" grpId="0"/>
      <p:bldP spid="50" grpId="0" animBg="1"/>
      <p:bldP spid="51" grpId="0" animBg="1"/>
      <p:bldP spid="2" grpId="0"/>
      <p:bldP spid="5" grpId="0" animBg="1"/>
      <p:bldP spid="12" grpId="0" animBg="1"/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9982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7584B6E-0456-F010-C2FE-523C7C179D39}"/>
              </a:ext>
            </a:extLst>
          </p:cNvPr>
          <p:cNvGrpSpPr/>
          <p:nvPr/>
        </p:nvGrpSpPr>
        <p:grpSpPr>
          <a:xfrm>
            <a:off x="7917346" y="1131694"/>
            <a:ext cx="634382" cy="1853127"/>
            <a:chOff x="7365756" y="1507100"/>
            <a:chExt cx="571153" cy="1853127"/>
          </a:xfrm>
        </p:grpSpPr>
        <p:pic>
          <p:nvPicPr>
            <p:cNvPr id="40" name="Picture 2" descr="Basketball Court with Wooden Parquet Graphic">
              <a:extLst>
                <a:ext uri="{FF2B5EF4-FFF2-40B4-BE49-F238E27FC236}">
                  <a16:creationId xmlns:a16="http://schemas.microsoft.com/office/drawing/2014/main" id="{88F7890A-81BB-ED97-95B0-004F77CBB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3" t="19496" r="56162" b="17469"/>
            <a:stretch/>
          </p:blipFill>
          <p:spPr bwMode="auto">
            <a:xfrm>
              <a:off x="7509274" y="1507317"/>
              <a:ext cx="286177" cy="185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Basketball Court with Wooden Parquet Graphic">
              <a:extLst>
                <a:ext uri="{FF2B5EF4-FFF2-40B4-BE49-F238E27FC236}">
                  <a16:creationId xmlns:a16="http://schemas.microsoft.com/office/drawing/2014/main" id="{80BC159F-A4EA-CCFB-1294-EAE6D84C9A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3" t="19496" r="58018" b="17469"/>
            <a:stretch/>
          </p:blipFill>
          <p:spPr bwMode="auto">
            <a:xfrm>
              <a:off x="7365756" y="1507100"/>
              <a:ext cx="216711" cy="185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Basketball Court with Wooden Parquet Graphic">
              <a:extLst>
                <a:ext uri="{FF2B5EF4-FFF2-40B4-BE49-F238E27FC236}">
                  <a16:creationId xmlns:a16="http://schemas.microsoft.com/office/drawing/2014/main" id="{198E4951-739E-058F-2EBB-92361E2621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1" t="19496" r="56162" b="17469"/>
            <a:stretch/>
          </p:blipFill>
          <p:spPr bwMode="auto">
            <a:xfrm>
              <a:off x="7727397" y="1507100"/>
              <a:ext cx="209512" cy="185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Basketball Court with Wooden Parquet Graphic">
            <a:extLst>
              <a:ext uri="{FF2B5EF4-FFF2-40B4-BE49-F238E27FC236}">
                <a16:creationId xmlns:a16="http://schemas.microsoft.com/office/drawing/2014/main" id="{66076DDE-A806-F99C-14E4-DC18313D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8498" r="2479" b="8498"/>
          <a:stretch/>
        </p:blipFill>
        <p:spPr bwMode="auto">
          <a:xfrm>
            <a:off x="8488503" y="1081698"/>
            <a:ext cx="3589905" cy="18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D.2.Kan ikke nå rengjøringsområdet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C5A7B-A5CD-E6C4-A593-45F49EB534F2}"/>
              </a:ext>
            </a:extLst>
          </p:cNvPr>
          <p:cNvSpPr txBox="1"/>
          <p:nvPr/>
        </p:nvSpPr>
        <p:spPr>
          <a:xfrm>
            <a:off x="7217914" y="2020531"/>
            <a:ext cx="57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Eller</a:t>
            </a:r>
            <a:endParaRPr lang="en-SG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7029F-F00F-ADD0-ECD3-21AE4ABAE8F6}"/>
              </a:ext>
            </a:extLst>
          </p:cNvPr>
          <p:cNvSpPr txBox="1"/>
          <p:nvPr/>
        </p:nvSpPr>
        <p:spPr>
          <a:xfrm>
            <a:off x="2816925" y="762016"/>
            <a:ext cx="420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Virtuelle</a:t>
            </a:r>
            <a:r>
              <a:rPr lang="en-SG" sz="2400" b="1" dirty="0"/>
              <a:t> </a:t>
            </a:r>
            <a:r>
              <a:rPr lang="en-SG" sz="2400" b="1" dirty="0" err="1"/>
              <a:t>Hindringer</a:t>
            </a:r>
            <a:endParaRPr lang="en-SG" sz="2400" b="1" dirty="0">
              <a:highlight>
                <a:srgbClr val="FFFF00"/>
              </a:highlight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2F72338-A28A-22AC-50C2-8D6D7A232E94}"/>
              </a:ext>
            </a:extLst>
          </p:cNvPr>
          <p:cNvSpPr/>
          <p:nvPr/>
        </p:nvSpPr>
        <p:spPr>
          <a:xfrm>
            <a:off x="2176949" y="1780802"/>
            <a:ext cx="62272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47CEB23-284E-7B36-8FBE-31874A345159}"/>
              </a:ext>
            </a:extLst>
          </p:cNvPr>
          <p:cNvSpPr/>
          <p:nvPr/>
        </p:nvSpPr>
        <p:spPr>
          <a:xfrm>
            <a:off x="130841" y="1100086"/>
            <a:ext cx="2046110" cy="1884654"/>
          </a:xfrm>
          <a:prstGeom prst="frame">
            <a:avLst>
              <a:gd name="adj1" fmla="val 199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D63EF40D-F9A4-7B40-196F-67199C6E9166}"/>
              </a:ext>
            </a:extLst>
          </p:cNvPr>
          <p:cNvSpPr/>
          <p:nvPr/>
        </p:nvSpPr>
        <p:spPr>
          <a:xfrm>
            <a:off x="7876291" y="1086906"/>
            <a:ext cx="4202120" cy="1897834"/>
          </a:xfrm>
          <a:prstGeom prst="frame">
            <a:avLst>
              <a:gd name="adj1" fmla="val 190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CCE32-6529-4CAA-C8CA-C536E4585A43}"/>
              </a:ext>
            </a:extLst>
          </p:cNvPr>
          <p:cNvSpPr txBox="1"/>
          <p:nvPr/>
        </p:nvSpPr>
        <p:spPr>
          <a:xfrm>
            <a:off x="7876291" y="756375"/>
            <a:ext cx="420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Fysiske</a:t>
            </a:r>
            <a:r>
              <a:rPr lang="en-SG" sz="2400" b="1" dirty="0"/>
              <a:t> </a:t>
            </a:r>
            <a:r>
              <a:rPr lang="en-SG" sz="2400" b="1" dirty="0" err="1"/>
              <a:t>hindringer</a:t>
            </a:r>
            <a:endParaRPr lang="en-SG" sz="2400" b="1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CF762A-367D-9D0A-6504-31CA78A86DD4}"/>
              </a:ext>
            </a:extLst>
          </p:cNvPr>
          <p:cNvSpPr txBox="1"/>
          <p:nvPr/>
        </p:nvSpPr>
        <p:spPr>
          <a:xfrm>
            <a:off x="243223" y="1780803"/>
            <a:ext cx="197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Hindringer</a:t>
            </a:r>
            <a:endParaRPr lang="en-SG" sz="2800" b="1" dirty="0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F45FB74B-63E0-7ED1-14C3-0D06C7984371}"/>
              </a:ext>
            </a:extLst>
          </p:cNvPr>
          <p:cNvSpPr/>
          <p:nvPr/>
        </p:nvSpPr>
        <p:spPr>
          <a:xfrm>
            <a:off x="130839" y="4958826"/>
            <a:ext cx="2046110" cy="988652"/>
          </a:xfrm>
          <a:prstGeom prst="frame">
            <a:avLst>
              <a:gd name="adj1" fmla="val 373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4B56E78-4A42-4234-13E6-637643E3F149}"/>
              </a:ext>
            </a:extLst>
          </p:cNvPr>
          <p:cNvSpPr/>
          <p:nvPr/>
        </p:nvSpPr>
        <p:spPr>
          <a:xfrm>
            <a:off x="2164309" y="3688772"/>
            <a:ext cx="62272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18F6255-6738-E4CD-F266-EFFAA4759D96}"/>
              </a:ext>
            </a:extLst>
          </p:cNvPr>
          <p:cNvSpPr/>
          <p:nvPr/>
        </p:nvSpPr>
        <p:spPr>
          <a:xfrm>
            <a:off x="2160866" y="5187817"/>
            <a:ext cx="62272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85D8A0BD-35BD-4EB4-C6DA-3731E153E179}"/>
              </a:ext>
            </a:extLst>
          </p:cNvPr>
          <p:cNvSpPr/>
          <p:nvPr/>
        </p:nvSpPr>
        <p:spPr>
          <a:xfrm>
            <a:off x="118396" y="3029456"/>
            <a:ext cx="2046110" cy="1884654"/>
          </a:xfrm>
          <a:prstGeom prst="frame">
            <a:avLst>
              <a:gd name="adj1" fmla="val 199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39E8C-2608-81E6-3949-52894F190BED}"/>
              </a:ext>
            </a:extLst>
          </p:cNvPr>
          <p:cNvSpPr txBox="1"/>
          <p:nvPr/>
        </p:nvSpPr>
        <p:spPr>
          <a:xfrm>
            <a:off x="118396" y="3592862"/>
            <a:ext cx="1975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Virtuelle</a:t>
            </a:r>
            <a:endParaRPr lang="en-SG" sz="2800" b="1" dirty="0"/>
          </a:p>
          <a:p>
            <a:pPr algn="ctr"/>
            <a:r>
              <a:rPr lang="en-SG" sz="2800" b="1" dirty="0" err="1"/>
              <a:t>vegger</a:t>
            </a:r>
            <a:endParaRPr lang="en-SG" sz="2800" b="1" dirty="0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5CB2527-4792-C636-FBDD-CCEECAA0B175}"/>
              </a:ext>
            </a:extLst>
          </p:cNvPr>
          <p:cNvSpPr/>
          <p:nvPr/>
        </p:nvSpPr>
        <p:spPr>
          <a:xfrm>
            <a:off x="2800841" y="4958825"/>
            <a:ext cx="4214960" cy="988653"/>
          </a:xfrm>
          <a:prstGeom prst="frame">
            <a:avLst>
              <a:gd name="adj1" fmla="val 386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2DF7FE-E027-F789-81DC-76CBDA776567}"/>
              </a:ext>
            </a:extLst>
          </p:cNvPr>
          <p:cNvSpPr txBox="1"/>
          <p:nvPr/>
        </p:nvSpPr>
        <p:spPr>
          <a:xfrm>
            <a:off x="157904" y="4945476"/>
            <a:ext cx="1975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Lokalisering</a:t>
            </a:r>
            <a:endParaRPr lang="en-SG" sz="2800" b="1" dirty="0"/>
          </a:p>
          <a:p>
            <a:pPr algn="ctr"/>
            <a:r>
              <a:rPr lang="en-SG" sz="2800" b="1" dirty="0" err="1"/>
              <a:t>feilet</a:t>
            </a:r>
            <a:endParaRPr lang="en-SG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92C83-5E2F-B1EA-42F2-29E21C604067}"/>
              </a:ext>
            </a:extLst>
          </p:cNvPr>
          <p:cNvSpPr/>
          <p:nvPr/>
        </p:nvSpPr>
        <p:spPr>
          <a:xfrm>
            <a:off x="8611590" y="1218040"/>
            <a:ext cx="3363065" cy="1637304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6439A6-E0EA-C73C-AD6C-F15833E35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76" y="1421133"/>
            <a:ext cx="347072" cy="3470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52D04F-963A-A9D8-6D46-B08EBA3D2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01" y="1159697"/>
            <a:ext cx="220622" cy="2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1,000+ Best Basketball Images for Free [HD] - Pixabay">
            <a:extLst>
              <a:ext uri="{FF2B5EF4-FFF2-40B4-BE49-F238E27FC236}">
                <a16:creationId xmlns:a16="http://schemas.microsoft.com/office/drawing/2014/main" id="{7C2672A1-609F-A212-B821-F6AB231A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DC63F"/>
              </a:clrFrom>
              <a:clrTo>
                <a:srgbClr val="8DC6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70" y="1254995"/>
            <a:ext cx="293344" cy="2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1,000+ Best Basketball Images for Free [HD] - Pixabay">
            <a:extLst>
              <a:ext uri="{FF2B5EF4-FFF2-40B4-BE49-F238E27FC236}">
                <a16:creationId xmlns:a16="http://schemas.microsoft.com/office/drawing/2014/main" id="{20DD2436-F8ED-3095-03CE-26227D15A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DC63F"/>
              </a:clrFrom>
              <a:clrTo>
                <a:srgbClr val="8DC6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3433">
            <a:off x="8238796" y="1604194"/>
            <a:ext cx="293344" cy="2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1,000+ Best Basketball Images for Free [HD] - Pixabay">
            <a:extLst>
              <a:ext uri="{FF2B5EF4-FFF2-40B4-BE49-F238E27FC236}">
                <a16:creationId xmlns:a16="http://schemas.microsoft.com/office/drawing/2014/main" id="{DFCCCC96-7A27-DF9E-6CE1-48539702C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DC63F"/>
              </a:clrFrom>
              <a:clrTo>
                <a:srgbClr val="8DC6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3433">
            <a:off x="7957952" y="1800652"/>
            <a:ext cx="293344" cy="2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472BAB4-FC64-C9E7-5B83-D90B8B6ABBCA}"/>
              </a:ext>
            </a:extLst>
          </p:cNvPr>
          <p:cNvSpPr txBox="1"/>
          <p:nvPr/>
        </p:nvSpPr>
        <p:spPr>
          <a:xfrm>
            <a:off x="8510861" y="1718655"/>
            <a:ext cx="353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0070C0"/>
                </a:solidFill>
              </a:rPr>
              <a:t>Rengjøringsområde</a:t>
            </a:r>
            <a:endParaRPr lang="en-SG" sz="24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7A7F89CE-21B4-9ED5-78D0-7362F3331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026482" y="1877746"/>
            <a:ext cx="1793525" cy="4185114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1697628D-3DF0-CA2B-5469-DD5D0065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916" y="3932478"/>
            <a:ext cx="1030751" cy="767515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7DF954B3-B4B2-0C4E-7D0B-9B92DA982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628952" y="3379679"/>
            <a:ext cx="291875" cy="267035"/>
          </a:xfrm>
          <a:prstGeom prst="rect">
            <a:avLst/>
          </a:prstGeom>
        </p:spPr>
      </p:pic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DBA7CBAB-A43C-077A-585D-16FB4FBF5BE8}"/>
              </a:ext>
            </a:extLst>
          </p:cNvPr>
          <p:cNvCxnSpPr>
            <a:cxnSpLocks/>
          </p:cNvCxnSpPr>
          <p:nvPr/>
        </p:nvCxnSpPr>
        <p:spPr>
          <a:xfrm>
            <a:off x="3981450" y="3379082"/>
            <a:ext cx="466725" cy="69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BCB5BDA5-0579-40F3-4A1A-3C2BFD25F42C}"/>
              </a:ext>
            </a:extLst>
          </p:cNvPr>
          <p:cNvCxnSpPr>
            <a:cxnSpLocks/>
          </p:cNvCxnSpPr>
          <p:nvPr/>
        </p:nvCxnSpPr>
        <p:spPr>
          <a:xfrm flipV="1">
            <a:off x="4443413" y="3244618"/>
            <a:ext cx="0" cy="143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7FF07326-D6CE-DE21-3609-6BC9C971136B}"/>
              </a:ext>
            </a:extLst>
          </p:cNvPr>
          <p:cNvCxnSpPr>
            <a:cxnSpLocks/>
          </p:cNvCxnSpPr>
          <p:nvPr/>
        </p:nvCxnSpPr>
        <p:spPr>
          <a:xfrm>
            <a:off x="4441596" y="3251508"/>
            <a:ext cx="633118" cy="162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B08B8D84-7913-57D6-59D2-D3D9F9F83AA4}"/>
              </a:ext>
            </a:extLst>
          </p:cNvPr>
          <p:cNvCxnSpPr>
            <a:cxnSpLocks/>
          </p:cNvCxnSpPr>
          <p:nvPr/>
        </p:nvCxnSpPr>
        <p:spPr>
          <a:xfrm flipV="1">
            <a:off x="5053513" y="3262031"/>
            <a:ext cx="21201" cy="1483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41B0976A-4783-8851-78C0-9EA600EAD89F}"/>
              </a:ext>
            </a:extLst>
          </p:cNvPr>
          <p:cNvCxnSpPr>
            <a:cxnSpLocks/>
          </p:cNvCxnSpPr>
          <p:nvPr/>
        </p:nvCxnSpPr>
        <p:spPr>
          <a:xfrm>
            <a:off x="3886200" y="4691487"/>
            <a:ext cx="1170563" cy="518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3850DB24-CB3A-C9A1-1959-C7C956BB6F40}"/>
              </a:ext>
            </a:extLst>
          </p:cNvPr>
          <p:cNvCxnSpPr>
            <a:cxnSpLocks/>
          </p:cNvCxnSpPr>
          <p:nvPr/>
        </p:nvCxnSpPr>
        <p:spPr>
          <a:xfrm flipV="1">
            <a:off x="3893285" y="3376631"/>
            <a:ext cx="90546" cy="1312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0DAB9DDD-F06E-1167-922B-4D2BAEA089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522"/>
          <a:stretch/>
        </p:blipFill>
        <p:spPr>
          <a:xfrm>
            <a:off x="4029271" y="3399656"/>
            <a:ext cx="995813" cy="679081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E62107AB-37AE-FC5D-F01E-7C2E93FE6D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64" t="13545" r="15862" b="12954"/>
          <a:stretch/>
        </p:blipFill>
        <p:spPr>
          <a:xfrm>
            <a:off x="3296803" y="3345096"/>
            <a:ext cx="340247" cy="328543"/>
          </a:xfrm>
          <a:prstGeom prst="ellipse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670A01E2-543C-10B4-E7FD-B019A0AB18F1}"/>
              </a:ext>
            </a:extLst>
          </p:cNvPr>
          <p:cNvSpPr/>
          <p:nvPr/>
        </p:nvSpPr>
        <p:spPr>
          <a:xfrm>
            <a:off x="2804086" y="3029456"/>
            <a:ext cx="4214960" cy="1884653"/>
          </a:xfrm>
          <a:prstGeom prst="frame">
            <a:avLst>
              <a:gd name="adj1" fmla="val 20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E2381407-977F-3D31-CC8D-F1A54CDF7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4535" y="1134848"/>
            <a:ext cx="4151266" cy="1827402"/>
          </a:xfrm>
          <a:prstGeom prst="rect">
            <a:avLst/>
          </a:prstGeom>
        </p:spPr>
      </p:pic>
      <p:pic>
        <p:nvPicPr>
          <p:cNvPr id="1068" name="Picture 1067">
            <a:extLst>
              <a:ext uri="{FF2B5EF4-FFF2-40B4-BE49-F238E27FC236}">
                <a16:creationId xmlns:a16="http://schemas.microsoft.com/office/drawing/2014/main" id="{70BE21D6-70DF-732A-624A-5D5B643D05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522"/>
          <a:stretch/>
        </p:blipFill>
        <p:spPr>
          <a:xfrm>
            <a:off x="4119956" y="1488449"/>
            <a:ext cx="995813" cy="679081"/>
          </a:xfrm>
          <a:prstGeom prst="rect">
            <a:avLst/>
          </a:prstGeom>
        </p:spPr>
      </p:pic>
      <p:sp>
        <p:nvSpPr>
          <p:cNvPr id="1069" name="TextBox 1068">
            <a:extLst>
              <a:ext uri="{FF2B5EF4-FFF2-40B4-BE49-F238E27FC236}">
                <a16:creationId xmlns:a16="http://schemas.microsoft.com/office/drawing/2014/main" id="{FE562698-2BAD-B83D-77BA-5AE10C41C6B5}"/>
              </a:ext>
            </a:extLst>
          </p:cNvPr>
          <p:cNvSpPr txBox="1"/>
          <p:nvPr/>
        </p:nvSpPr>
        <p:spPr>
          <a:xfrm>
            <a:off x="2771207" y="4972374"/>
            <a:ext cx="424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Hvis META-SCRUB 60 ikke er lokalisert riktig, vil den ikke rengjøre rengjøringsområdet på riktig måte og vil ikke </a:t>
            </a:r>
            <a:r>
              <a:rPr lang="nb-NO" sz="1600" dirty="0" err="1"/>
              <a:t>gjennkjenne</a:t>
            </a:r>
            <a:r>
              <a:rPr lang="nb-NO" sz="1600" dirty="0"/>
              <a:t> virtuelle vegger.</a:t>
            </a:r>
            <a:endParaRPr lang="en-SG" sz="1600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11629D-C4A9-0D89-6F8F-126E3C8BBA08}"/>
              </a:ext>
            </a:extLst>
          </p:cNvPr>
          <p:cNvSpPr/>
          <p:nvPr/>
        </p:nvSpPr>
        <p:spPr>
          <a:xfrm>
            <a:off x="2816926" y="1100086"/>
            <a:ext cx="4209170" cy="1884654"/>
          </a:xfrm>
          <a:prstGeom prst="frame">
            <a:avLst>
              <a:gd name="adj1" fmla="val 190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170F4727-2BE9-C02C-16CE-EB35820DAB01}"/>
              </a:ext>
            </a:extLst>
          </p:cNvPr>
          <p:cNvSpPr txBox="1"/>
          <p:nvPr/>
        </p:nvSpPr>
        <p:spPr>
          <a:xfrm>
            <a:off x="5182711" y="1497018"/>
            <a:ext cx="1889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Slett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hindringer</a:t>
            </a:r>
            <a:endParaRPr lang="en-SG" sz="3000" b="1" dirty="0">
              <a:solidFill>
                <a:srgbClr val="FF0000"/>
              </a:solidFill>
            </a:endParaRP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F21DD2C9-7492-9C60-7C65-7C60A6CE5F97}"/>
              </a:ext>
            </a:extLst>
          </p:cNvPr>
          <p:cNvSpPr txBox="1"/>
          <p:nvPr/>
        </p:nvSpPr>
        <p:spPr>
          <a:xfrm>
            <a:off x="5219856" y="3253149"/>
            <a:ext cx="1847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Fjern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virtuelle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vegger</a:t>
            </a:r>
            <a:endParaRPr lang="en-SG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 animBg="1"/>
      <p:bldP spid="9" grpId="0"/>
      <p:bldP spid="15" grpId="0"/>
      <p:bldP spid="16" grpId="0" animBg="1"/>
      <p:bldP spid="17" grpId="0" animBg="1"/>
      <p:bldP spid="18" grpId="0" animBg="1"/>
      <p:bldP spid="21" grpId="0" animBg="1"/>
      <p:bldP spid="22" grpId="0"/>
      <p:bldP spid="23" grpId="0" animBg="1"/>
      <p:bldP spid="24" grpId="0"/>
      <p:bldP spid="31" grpId="0" animBg="1"/>
      <p:bldP spid="44" grpId="0"/>
      <p:bldP spid="19" grpId="0" animBg="1"/>
      <p:bldP spid="1069" grpId="0"/>
      <p:bldP spid="2" grpId="0" animBg="1"/>
      <p:bldP spid="1072" grpId="0"/>
      <p:bldP spid="10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sz="4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D.3. </a:t>
            </a:r>
            <a:r>
              <a:rPr lang="en-SG" sz="40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Unormal</a:t>
            </a:r>
            <a:r>
              <a:rPr lang="en-SG" sz="4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sz="40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kjørebane</a:t>
            </a:r>
            <a:r>
              <a:rPr lang="en-SG" sz="4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(</a:t>
            </a:r>
            <a:r>
              <a:rPr lang="en-SG" sz="40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Abnormnal</a:t>
            </a:r>
            <a:r>
              <a:rPr lang="en-SG" sz="4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path cover)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87E3A5-50DA-98E8-EACA-BE2EFCDBA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544"/>
          <a:stretch/>
        </p:blipFill>
        <p:spPr>
          <a:xfrm>
            <a:off x="440977" y="1481093"/>
            <a:ext cx="2740374" cy="3606706"/>
          </a:xfrm>
          <a:prstGeom prst="rect">
            <a:avLst/>
          </a:prstGeom>
        </p:spPr>
      </p:pic>
      <p:sp>
        <p:nvSpPr>
          <p:cNvPr id="20" name="Frame 19">
            <a:extLst>
              <a:ext uri="{FF2B5EF4-FFF2-40B4-BE49-F238E27FC236}">
                <a16:creationId xmlns:a16="http://schemas.microsoft.com/office/drawing/2014/main" id="{5F5CFCA3-5D03-4FF5-3093-B7D3FA1BE860}"/>
              </a:ext>
            </a:extLst>
          </p:cNvPr>
          <p:cNvSpPr/>
          <p:nvPr/>
        </p:nvSpPr>
        <p:spPr>
          <a:xfrm>
            <a:off x="219912" y="1481093"/>
            <a:ext cx="3346101" cy="3837020"/>
          </a:xfrm>
          <a:prstGeom prst="frame">
            <a:avLst>
              <a:gd name="adj1" fmla="val 167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D45BDB-210C-3BAC-57AD-0011838F0A93}"/>
              </a:ext>
            </a:extLst>
          </p:cNvPr>
          <p:cNvSpPr txBox="1"/>
          <p:nvPr/>
        </p:nvSpPr>
        <p:spPr>
          <a:xfrm>
            <a:off x="-317501" y="1078222"/>
            <a:ext cx="441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✅</a:t>
            </a:r>
            <a:r>
              <a:rPr lang="en-SG" sz="2400" b="1" dirty="0">
                <a:solidFill>
                  <a:srgbClr val="00B050"/>
                </a:solidFill>
              </a:rPr>
              <a:t>Normal</a:t>
            </a:r>
            <a:r>
              <a:rPr lang="en-SG" sz="2400" b="1" dirty="0"/>
              <a:t> </a:t>
            </a:r>
            <a:r>
              <a:rPr lang="en-SG" sz="2400" b="1" dirty="0" err="1"/>
              <a:t>kjørebane</a:t>
            </a:r>
            <a:r>
              <a:rPr lang="en-US" sz="1600" dirty="0"/>
              <a:t>✅</a:t>
            </a:r>
            <a:endParaRPr lang="en-SG" sz="2400" dirty="0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87FDEA01-F730-4C64-8017-5977B92E5760}"/>
              </a:ext>
            </a:extLst>
          </p:cNvPr>
          <p:cNvSpPr/>
          <p:nvPr/>
        </p:nvSpPr>
        <p:spPr>
          <a:xfrm>
            <a:off x="4199166" y="1510490"/>
            <a:ext cx="3346101" cy="3837020"/>
          </a:xfrm>
          <a:prstGeom prst="frame">
            <a:avLst>
              <a:gd name="adj1" fmla="val 167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B8F5FD-7A43-9210-4574-E40C47BF99FD}"/>
              </a:ext>
            </a:extLst>
          </p:cNvPr>
          <p:cNvSpPr txBox="1"/>
          <p:nvPr/>
        </p:nvSpPr>
        <p:spPr>
          <a:xfrm>
            <a:off x="3866435" y="1099814"/>
            <a:ext cx="412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FF0000"/>
                </a:solidFill>
              </a:rPr>
              <a:t>❌</a:t>
            </a:r>
            <a:r>
              <a:rPr lang="en-SG" sz="2400" b="1" dirty="0" err="1">
                <a:solidFill>
                  <a:srgbClr val="FF0000"/>
                </a:solidFill>
              </a:rPr>
              <a:t>Unormal</a:t>
            </a:r>
            <a:r>
              <a:rPr lang="en-SG" sz="2400" b="1" dirty="0"/>
              <a:t> </a:t>
            </a:r>
            <a:r>
              <a:rPr lang="en-SG" sz="2400" b="1" dirty="0" err="1"/>
              <a:t>kjørebane</a:t>
            </a:r>
            <a:r>
              <a:rPr lang="en-SG" sz="1600" b="1" dirty="0"/>
              <a:t>❌</a:t>
            </a:r>
            <a:r>
              <a:rPr lang="en-SG" sz="2400" b="1" dirty="0"/>
              <a:t> </a:t>
            </a:r>
            <a:endParaRPr lang="en-SG" i="1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1C1A0C9-5693-4878-9700-77A0410DDD34}"/>
              </a:ext>
            </a:extLst>
          </p:cNvPr>
          <p:cNvSpPr/>
          <p:nvPr/>
        </p:nvSpPr>
        <p:spPr>
          <a:xfrm rot="10800000">
            <a:off x="5609809" y="4487391"/>
            <a:ext cx="956592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02A9F2D8-FC77-EAE4-00CE-4B7AD3AE516A}"/>
              </a:ext>
            </a:extLst>
          </p:cNvPr>
          <p:cNvSpPr/>
          <p:nvPr/>
        </p:nvSpPr>
        <p:spPr>
          <a:xfrm rot="18897681">
            <a:off x="5407037" y="3852929"/>
            <a:ext cx="929046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01C7C9-2385-D708-044E-FB7F92D18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30" y="4272754"/>
            <a:ext cx="952500" cy="952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AE1D61E-246B-7C23-115D-2BA60B4B3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46" y="4250456"/>
            <a:ext cx="952500" cy="952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E085DC8-7762-279E-94D6-F602D874E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97" y="4273219"/>
            <a:ext cx="952500" cy="9525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3C8E48D-0D35-FA71-32CB-685ABB3A3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52" y="2877053"/>
            <a:ext cx="952500" cy="9525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53" name="Arrow: Right 52">
            <a:extLst>
              <a:ext uri="{FF2B5EF4-FFF2-40B4-BE49-F238E27FC236}">
                <a16:creationId xmlns:a16="http://schemas.microsoft.com/office/drawing/2014/main" id="{9A1182AE-A2B2-6BB4-2CF5-D5C2C53A7695}"/>
              </a:ext>
            </a:extLst>
          </p:cNvPr>
          <p:cNvSpPr/>
          <p:nvPr/>
        </p:nvSpPr>
        <p:spPr>
          <a:xfrm rot="10182149">
            <a:off x="5148521" y="3246087"/>
            <a:ext cx="940804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E3C7F9A-CCAE-675B-DFF3-C62EA6574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19" y="3275461"/>
            <a:ext cx="952500" cy="9525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55" name="Arrow: Right 54">
            <a:extLst>
              <a:ext uri="{FF2B5EF4-FFF2-40B4-BE49-F238E27FC236}">
                <a16:creationId xmlns:a16="http://schemas.microsoft.com/office/drawing/2014/main" id="{2706A203-9AD0-DDDB-DE24-D8C64F3A9D0B}"/>
              </a:ext>
            </a:extLst>
          </p:cNvPr>
          <p:cNvSpPr/>
          <p:nvPr/>
        </p:nvSpPr>
        <p:spPr>
          <a:xfrm rot="17852010">
            <a:off x="4587259" y="2615442"/>
            <a:ext cx="940804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FAF7B11-2206-4D9E-6488-9B2482715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32" y="1510944"/>
            <a:ext cx="952500" cy="9525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F54BAB46-C3DF-0107-3303-09318FEF4012}"/>
              </a:ext>
            </a:extLst>
          </p:cNvPr>
          <p:cNvSpPr/>
          <p:nvPr/>
        </p:nvSpPr>
        <p:spPr>
          <a:xfrm>
            <a:off x="7510630" y="3013850"/>
            <a:ext cx="74528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8" name="Not Equal 57">
            <a:extLst>
              <a:ext uri="{FF2B5EF4-FFF2-40B4-BE49-F238E27FC236}">
                <a16:creationId xmlns:a16="http://schemas.microsoft.com/office/drawing/2014/main" id="{2B3DCEC0-5EFE-5330-9B8E-D4133DDA6657}"/>
              </a:ext>
            </a:extLst>
          </p:cNvPr>
          <p:cNvSpPr/>
          <p:nvPr/>
        </p:nvSpPr>
        <p:spPr>
          <a:xfrm>
            <a:off x="3532344" y="3095859"/>
            <a:ext cx="701837" cy="514888"/>
          </a:xfrm>
          <a:prstGeom prst="mathNotEqual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:a16="http://schemas.microsoft.com/office/drawing/2014/main" id="{714AF8BB-4E87-7A82-DA1E-194CA08100DB}"/>
              </a:ext>
            </a:extLst>
          </p:cNvPr>
          <p:cNvSpPr/>
          <p:nvPr/>
        </p:nvSpPr>
        <p:spPr>
          <a:xfrm>
            <a:off x="8417314" y="3429000"/>
            <a:ext cx="3650861" cy="622300"/>
          </a:xfrm>
          <a:prstGeom prst="frame">
            <a:avLst>
              <a:gd name="adj1" fmla="val 626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0" name="Left Bracket 59">
            <a:extLst>
              <a:ext uri="{FF2B5EF4-FFF2-40B4-BE49-F238E27FC236}">
                <a16:creationId xmlns:a16="http://schemas.microsoft.com/office/drawing/2014/main" id="{70B00FA8-C1BF-E4D8-6DED-0A8209A460D6}"/>
              </a:ext>
            </a:extLst>
          </p:cNvPr>
          <p:cNvSpPr/>
          <p:nvPr/>
        </p:nvSpPr>
        <p:spPr>
          <a:xfrm>
            <a:off x="8350237" y="1510490"/>
            <a:ext cx="111863" cy="3837020"/>
          </a:xfrm>
          <a:prstGeom prst="leftBracket">
            <a:avLst>
              <a:gd name="adj" fmla="val 0"/>
            </a:avLst>
          </a:prstGeom>
          <a:noFill/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ECE759-76CD-64B0-4AB0-953AC2E9100A}"/>
              </a:ext>
            </a:extLst>
          </p:cNvPr>
          <p:cNvSpPr txBox="1"/>
          <p:nvPr/>
        </p:nvSpPr>
        <p:spPr>
          <a:xfrm>
            <a:off x="8462100" y="3509317"/>
            <a:ext cx="360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2E2E2E"/>
                </a:solidFill>
              </a:rPr>
              <a:t>Plasseringen</a:t>
            </a:r>
            <a:r>
              <a:rPr lang="en-SG" sz="2400" b="1" dirty="0">
                <a:solidFill>
                  <a:srgbClr val="2E2E2E"/>
                </a:solidFill>
              </a:rPr>
              <a:t> er </a:t>
            </a:r>
            <a:r>
              <a:rPr lang="en-SG" sz="2400" b="1" dirty="0" err="1">
                <a:solidFill>
                  <a:srgbClr val="2E2E2E"/>
                </a:solidFill>
              </a:rPr>
              <a:t>riktig</a:t>
            </a:r>
            <a:endParaRPr lang="en-SG" i="1" dirty="0">
              <a:solidFill>
                <a:srgbClr val="00B050"/>
              </a:solidFill>
            </a:endParaRPr>
          </a:p>
        </p:txBody>
      </p:sp>
      <p:sp>
        <p:nvSpPr>
          <p:cNvPr id="2048" name="Frame 2047">
            <a:extLst>
              <a:ext uri="{FF2B5EF4-FFF2-40B4-BE49-F238E27FC236}">
                <a16:creationId xmlns:a16="http://schemas.microsoft.com/office/drawing/2014/main" id="{AD763743-A93C-7A7E-F1E8-38F5515EC09D}"/>
              </a:ext>
            </a:extLst>
          </p:cNvPr>
          <p:cNvSpPr/>
          <p:nvPr/>
        </p:nvSpPr>
        <p:spPr>
          <a:xfrm>
            <a:off x="8417314" y="4662391"/>
            <a:ext cx="3650861" cy="622300"/>
          </a:xfrm>
          <a:prstGeom prst="frame">
            <a:avLst>
              <a:gd name="adj1" fmla="val 626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049" name="Arrow: Right 2048">
            <a:extLst>
              <a:ext uri="{FF2B5EF4-FFF2-40B4-BE49-F238E27FC236}">
                <a16:creationId xmlns:a16="http://schemas.microsoft.com/office/drawing/2014/main" id="{77440456-53CF-F3FA-CEEB-102BAE25E6C7}"/>
              </a:ext>
            </a:extLst>
          </p:cNvPr>
          <p:cNvSpPr/>
          <p:nvPr/>
        </p:nvSpPr>
        <p:spPr>
          <a:xfrm rot="5400000">
            <a:off x="9935061" y="4076846"/>
            <a:ext cx="622299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E149F032-DE5E-D426-EA18-1447FB235022}"/>
              </a:ext>
            </a:extLst>
          </p:cNvPr>
          <p:cNvSpPr txBox="1"/>
          <p:nvPr/>
        </p:nvSpPr>
        <p:spPr>
          <a:xfrm>
            <a:off x="8476600" y="4602778"/>
            <a:ext cx="3606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2E2E2E"/>
                </a:solidFill>
              </a:rPr>
              <a:t>Kamerakalibrering</a:t>
            </a:r>
            <a:endParaRPr lang="en-SG" sz="2400" b="1" dirty="0">
              <a:solidFill>
                <a:srgbClr val="2E2E2E"/>
              </a:solidFill>
            </a:endParaRPr>
          </a:p>
          <a:p>
            <a:pPr algn="ctr"/>
            <a:r>
              <a:rPr lang="en-SG" sz="1400" i="1" dirty="0"/>
              <a:t>(Menu&gt; Settings &gt; Robot Settings)</a:t>
            </a:r>
          </a:p>
        </p:txBody>
      </p:sp>
      <p:sp>
        <p:nvSpPr>
          <p:cNvPr id="2054" name="Frame 2053">
            <a:extLst>
              <a:ext uri="{FF2B5EF4-FFF2-40B4-BE49-F238E27FC236}">
                <a16:creationId xmlns:a16="http://schemas.microsoft.com/office/drawing/2014/main" id="{40C0590F-017D-CB06-C037-AC4293A142E6}"/>
              </a:ext>
            </a:extLst>
          </p:cNvPr>
          <p:cNvSpPr/>
          <p:nvPr/>
        </p:nvSpPr>
        <p:spPr>
          <a:xfrm>
            <a:off x="8428460" y="1560568"/>
            <a:ext cx="3650861" cy="1238756"/>
          </a:xfrm>
          <a:prstGeom prst="frame">
            <a:avLst>
              <a:gd name="adj1" fmla="val 383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A2651A9D-AA43-A4F7-CF5C-C3243588B853}"/>
              </a:ext>
            </a:extLst>
          </p:cNvPr>
          <p:cNvSpPr txBox="1"/>
          <p:nvPr/>
        </p:nvSpPr>
        <p:spPr>
          <a:xfrm>
            <a:off x="8392295" y="1649725"/>
            <a:ext cx="377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2E2E2E"/>
                </a:solidFill>
              </a:rPr>
              <a:t>Under transport kan vibrasjoner og støt ha endret vinkelen på kameraet litt.</a:t>
            </a:r>
            <a:endParaRPr lang="en-SG" sz="1200" i="1" dirty="0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0CBDDA88-F6EE-5FB0-5D5D-0D9A1B0A92B8}"/>
              </a:ext>
            </a:extLst>
          </p:cNvPr>
          <p:cNvSpPr txBox="1"/>
          <p:nvPr/>
        </p:nvSpPr>
        <p:spPr>
          <a:xfrm>
            <a:off x="7986862" y="1163500"/>
            <a:ext cx="244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rgbClr val="2E2E2E"/>
                </a:solidFill>
              </a:rPr>
              <a:t>Hvorfor</a:t>
            </a:r>
            <a:r>
              <a:rPr lang="en-SG" sz="2800" b="1" dirty="0">
                <a:solidFill>
                  <a:srgbClr val="2E2E2E"/>
                </a:solidFill>
              </a:rPr>
              <a:t>?</a:t>
            </a:r>
            <a:endParaRPr lang="en-SG" sz="1600" i="1" dirty="0"/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1AF1690A-CE74-27A8-782A-1852D9E171A6}"/>
              </a:ext>
            </a:extLst>
          </p:cNvPr>
          <p:cNvSpPr txBox="1"/>
          <p:nvPr/>
        </p:nvSpPr>
        <p:spPr>
          <a:xfrm>
            <a:off x="8239497" y="4213213"/>
            <a:ext cx="174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rgbClr val="2E2E2E"/>
                </a:solidFill>
              </a:rPr>
              <a:t>Hvordan</a:t>
            </a:r>
            <a:r>
              <a:rPr lang="en-SG" sz="2800" b="1" dirty="0">
                <a:solidFill>
                  <a:srgbClr val="2E2E2E"/>
                </a:solidFill>
              </a:rPr>
              <a:t>?</a:t>
            </a:r>
            <a:endParaRPr lang="en-SG" sz="1600" i="1" dirty="0"/>
          </a:p>
        </p:txBody>
      </p:sp>
      <p:sp>
        <p:nvSpPr>
          <p:cNvPr id="2058" name="Arrow: Right 2057">
            <a:extLst>
              <a:ext uri="{FF2B5EF4-FFF2-40B4-BE49-F238E27FC236}">
                <a16:creationId xmlns:a16="http://schemas.microsoft.com/office/drawing/2014/main" id="{36A66380-0A5F-A13C-8D12-EC90911FB74B}"/>
              </a:ext>
            </a:extLst>
          </p:cNvPr>
          <p:cNvSpPr/>
          <p:nvPr/>
        </p:nvSpPr>
        <p:spPr>
          <a:xfrm rot="5400000">
            <a:off x="9909202" y="2846665"/>
            <a:ext cx="622299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650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6" grpId="0" animBg="1"/>
      <p:bldP spid="28" grpId="0"/>
      <p:bldP spid="32" grpId="0" animBg="1"/>
      <p:bldP spid="36" grpId="0" animBg="1"/>
      <p:bldP spid="53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/>
      <p:bldP spid="2048" grpId="0" animBg="1"/>
      <p:bldP spid="2049" grpId="0" animBg="1"/>
      <p:bldP spid="2051" grpId="0"/>
      <p:bldP spid="2054" grpId="0" animBg="1"/>
      <p:bldP spid="2055" grpId="0"/>
      <p:bldP spid="2056" grpId="0"/>
      <p:bldP spid="2057" grpId="0"/>
      <p:bldP spid="20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ain Puddle Flat PNG &amp; SVG Design For T-Shirts">
            <a:extLst>
              <a:ext uri="{FF2B5EF4-FFF2-40B4-BE49-F238E27FC236}">
                <a16:creationId xmlns:a16="http://schemas.microsoft.com/office/drawing/2014/main" id="{BD18987E-84FA-ADF3-51BC-B08CD83E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39" y="-456699"/>
            <a:ext cx="6993362" cy="69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1555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D.4.Feilsøking: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Vannlekkasje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DDAE1ADB-322D-054F-9188-2D150AE9B7CD}"/>
              </a:ext>
            </a:extLst>
          </p:cNvPr>
          <p:cNvSpPr/>
          <p:nvPr/>
        </p:nvSpPr>
        <p:spPr>
          <a:xfrm>
            <a:off x="4170442" y="2595765"/>
            <a:ext cx="3886200" cy="1731388"/>
          </a:xfrm>
          <a:prstGeom prst="frame">
            <a:avLst>
              <a:gd name="adj1" fmla="val 371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3852B-6BAA-E219-4C7C-2557F8412C1E}"/>
              </a:ext>
            </a:extLst>
          </p:cNvPr>
          <p:cNvSpPr txBox="1"/>
          <p:nvPr/>
        </p:nvSpPr>
        <p:spPr>
          <a:xfrm>
            <a:off x="4144206" y="2630759"/>
            <a:ext cx="3886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 err="1"/>
              <a:t>Vannlekkasje</a:t>
            </a:r>
            <a:endParaRPr lang="en-SG" sz="4400" b="1" dirty="0">
              <a:solidFill>
                <a:srgbClr val="FF6B15"/>
              </a:solidFill>
            </a:endParaRPr>
          </a:p>
          <a:p>
            <a:pPr algn="ctr"/>
            <a:r>
              <a:rPr lang="en-SG" sz="2400" i="1" dirty="0"/>
              <a:t>(</a:t>
            </a:r>
            <a:r>
              <a:rPr lang="nb-NO" sz="2400" b="1" i="1" dirty="0"/>
              <a:t>META-SCRUB 60 suger ikke opp vannet på gulvet</a:t>
            </a:r>
            <a:r>
              <a:rPr lang="en-SG" sz="2400" i="1" dirty="0"/>
              <a:t>).</a:t>
            </a:r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4C13AF10-E262-BEE0-D24E-6820A67C4B64}"/>
              </a:ext>
            </a:extLst>
          </p:cNvPr>
          <p:cNvSpPr/>
          <p:nvPr/>
        </p:nvSpPr>
        <p:spPr>
          <a:xfrm flipH="1">
            <a:off x="1638674" y="1867223"/>
            <a:ext cx="2527002" cy="943301"/>
          </a:xfrm>
          <a:prstGeom prst="bentUpArrow">
            <a:avLst>
              <a:gd name="adj1" fmla="val 22669"/>
              <a:gd name="adj2" fmla="val 22914"/>
              <a:gd name="adj3" fmla="val 2423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FBDB33BA-9EAE-A6EB-6E44-6BE83F01C71F}"/>
              </a:ext>
            </a:extLst>
          </p:cNvPr>
          <p:cNvSpPr/>
          <p:nvPr/>
        </p:nvSpPr>
        <p:spPr>
          <a:xfrm flipH="1" flipV="1">
            <a:off x="1652046" y="4113999"/>
            <a:ext cx="2527004" cy="943301"/>
          </a:xfrm>
          <a:prstGeom prst="bentUpArrow">
            <a:avLst>
              <a:gd name="adj1" fmla="val 22669"/>
              <a:gd name="adj2" fmla="val 22914"/>
              <a:gd name="adj3" fmla="val 2423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A54C22EB-3A00-D0D8-E110-365E9FF4F6F5}"/>
              </a:ext>
            </a:extLst>
          </p:cNvPr>
          <p:cNvSpPr/>
          <p:nvPr/>
        </p:nvSpPr>
        <p:spPr>
          <a:xfrm flipV="1">
            <a:off x="8056643" y="4114636"/>
            <a:ext cx="2409166" cy="943301"/>
          </a:xfrm>
          <a:prstGeom prst="bentUpArrow">
            <a:avLst>
              <a:gd name="adj1" fmla="val 22669"/>
              <a:gd name="adj2" fmla="val 22914"/>
              <a:gd name="adj3" fmla="val 2423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8B5F67A6-BC93-14C3-5AEA-1C7ABE2A1A74}"/>
              </a:ext>
            </a:extLst>
          </p:cNvPr>
          <p:cNvSpPr/>
          <p:nvPr/>
        </p:nvSpPr>
        <p:spPr>
          <a:xfrm>
            <a:off x="8063140" y="1867692"/>
            <a:ext cx="2402668" cy="943301"/>
          </a:xfrm>
          <a:prstGeom prst="bentUpArrow">
            <a:avLst>
              <a:gd name="adj1" fmla="val 22669"/>
              <a:gd name="adj2" fmla="val 22914"/>
              <a:gd name="adj3" fmla="val 2423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55C250C-4F66-B172-F7B4-5F17E6DE79F8}"/>
              </a:ext>
            </a:extLst>
          </p:cNvPr>
          <p:cNvSpPr/>
          <p:nvPr/>
        </p:nvSpPr>
        <p:spPr>
          <a:xfrm rot="5400000">
            <a:off x="5748759" y="4428246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9708F72-2DE7-B234-07D1-92682B606AFE}"/>
              </a:ext>
            </a:extLst>
          </p:cNvPr>
          <p:cNvSpPr/>
          <p:nvPr/>
        </p:nvSpPr>
        <p:spPr>
          <a:xfrm rot="16200000">
            <a:off x="5748759" y="1973704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26CF9571-E481-119F-998E-F16C99E1E8EB}"/>
              </a:ext>
            </a:extLst>
          </p:cNvPr>
          <p:cNvSpPr/>
          <p:nvPr/>
        </p:nvSpPr>
        <p:spPr>
          <a:xfrm>
            <a:off x="175996" y="975950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E675ECD6-647F-D212-5390-FF67C7A18771}"/>
              </a:ext>
            </a:extLst>
          </p:cNvPr>
          <p:cNvSpPr/>
          <p:nvPr/>
        </p:nvSpPr>
        <p:spPr>
          <a:xfrm>
            <a:off x="4163944" y="965596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2429BCF1-B335-9EB1-922B-20D57F1BF339}"/>
              </a:ext>
            </a:extLst>
          </p:cNvPr>
          <p:cNvSpPr/>
          <p:nvPr/>
        </p:nvSpPr>
        <p:spPr>
          <a:xfrm>
            <a:off x="4163944" y="5091535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DF40D894-D5D3-1CA3-3681-8D54A416542D}"/>
              </a:ext>
            </a:extLst>
          </p:cNvPr>
          <p:cNvSpPr/>
          <p:nvPr/>
        </p:nvSpPr>
        <p:spPr>
          <a:xfrm>
            <a:off x="175996" y="5082483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C900B8B4-290B-9D37-D843-553BD4E05F99}"/>
              </a:ext>
            </a:extLst>
          </p:cNvPr>
          <p:cNvSpPr/>
          <p:nvPr/>
        </p:nvSpPr>
        <p:spPr>
          <a:xfrm>
            <a:off x="8151892" y="965595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EBD3589D-4A17-BFE8-3B3C-E832030B04A7}"/>
              </a:ext>
            </a:extLst>
          </p:cNvPr>
          <p:cNvSpPr/>
          <p:nvPr/>
        </p:nvSpPr>
        <p:spPr>
          <a:xfrm>
            <a:off x="8151892" y="5091534"/>
            <a:ext cx="3886200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AAFB7A-802C-7054-7904-96CF8B60EC3A}"/>
              </a:ext>
            </a:extLst>
          </p:cNvPr>
          <p:cNvSpPr txBox="1"/>
          <p:nvPr/>
        </p:nvSpPr>
        <p:spPr>
          <a:xfrm>
            <a:off x="235390" y="970775"/>
            <a:ext cx="3930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Lav</a:t>
            </a:r>
            <a:r>
              <a:rPr lang="en-SG" sz="2800" b="1" dirty="0"/>
              <a:t>/</a:t>
            </a:r>
            <a:r>
              <a:rPr lang="en-SG" sz="2800" b="1" dirty="0" err="1"/>
              <a:t>dårlig</a:t>
            </a:r>
            <a:r>
              <a:rPr lang="en-SG" sz="2800" b="1" dirty="0"/>
              <a:t> </a:t>
            </a:r>
            <a:r>
              <a:rPr lang="en-SG" sz="2800" b="1" dirty="0" err="1"/>
              <a:t>sugekraft</a:t>
            </a:r>
            <a:endParaRPr lang="en-SG" sz="2800" b="1" dirty="0"/>
          </a:p>
          <a:p>
            <a:pPr algn="ctr"/>
            <a:r>
              <a:rPr lang="en-SG" sz="2000" i="1" dirty="0"/>
              <a:t>(Skift </a:t>
            </a:r>
            <a:r>
              <a:rPr lang="en-SG" sz="2000" i="1" dirty="0" err="1"/>
              <a:t>på</a:t>
            </a:r>
            <a:r>
              <a:rPr lang="en-SG" sz="2000" i="1" dirty="0"/>
              <a:t> </a:t>
            </a:r>
            <a:r>
              <a:rPr lang="en-SG" sz="2000" i="1" dirty="0" err="1"/>
              <a:t>sugekraft</a:t>
            </a:r>
            <a:r>
              <a:rPr lang="en-SG" sz="2000" i="1" dirty="0"/>
              <a:t> </a:t>
            </a:r>
            <a:r>
              <a:rPr lang="en-SG" sz="2000" i="1" dirty="0" err="1"/>
              <a:t>innstillingene</a:t>
            </a:r>
            <a:r>
              <a:rPr lang="en-SG" sz="2000" i="1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E3A5A9-8A37-991D-C7AB-75977ADB4074}"/>
              </a:ext>
            </a:extLst>
          </p:cNvPr>
          <p:cNvSpPr txBox="1"/>
          <p:nvPr/>
        </p:nvSpPr>
        <p:spPr>
          <a:xfrm>
            <a:off x="4170732" y="952025"/>
            <a:ext cx="3930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Deksel</a:t>
            </a:r>
            <a:r>
              <a:rPr lang="en-SG" sz="2400" b="1" dirty="0"/>
              <a:t> </a:t>
            </a:r>
            <a:r>
              <a:rPr lang="en-SG" sz="2400" b="1" dirty="0" err="1"/>
              <a:t>til</a:t>
            </a:r>
            <a:r>
              <a:rPr lang="en-SG" sz="2400" b="1" dirty="0"/>
              <a:t> </a:t>
            </a:r>
            <a:r>
              <a:rPr lang="en-SG" sz="2400" b="1" dirty="0" err="1"/>
              <a:t>skittenvannstank</a:t>
            </a:r>
            <a:endParaRPr lang="en-SG" sz="2400" b="1" dirty="0"/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ikke</a:t>
            </a:r>
            <a:r>
              <a:rPr lang="en-SG" sz="2000" i="1" dirty="0"/>
              <a:t> </a:t>
            </a:r>
            <a:r>
              <a:rPr lang="en-SG" sz="2000" i="1" dirty="0" err="1"/>
              <a:t>plassert</a:t>
            </a:r>
            <a:r>
              <a:rPr lang="en-SG" sz="2000" i="1" dirty="0"/>
              <a:t> </a:t>
            </a:r>
            <a:r>
              <a:rPr lang="en-SG" sz="2000" i="1" dirty="0" err="1"/>
              <a:t>skikkelig</a:t>
            </a:r>
            <a:r>
              <a:rPr lang="en-SG" sz="2000" i="1" dirty="0"/>
              <a:t> </a:t>
            </a:r>
            <a:r>
              <a:rPr lang="en-SG" sz="2000" i="1" dirty="0" err="1"/>
              <a:t>på</a:t>
            </a:r>
            <a:r>
              <a:rPr lang="en-SG" sz="2000" i="1" dirty="0"/>
              <a:t>)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79DA36D4-1FF1-5FB9-5A30-15EF6F8661D7}"/>
              </a:ext>
            </a:extLst>
          </p:cNvPr>
          <p:cNvSpPr/>
          <p:nvPr/>
        </p:nvSpPr>
        <p:spPr>
          <a:xfrm>
            <a:off x="8028418" y="3199848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BC3DA65-10F4-A58F-9D64-771D433A65FA}"/>
              </a:ext>
            </a:extLst>
          </p:cNvPr>
          <p:cNvSpPr/>
          <p:nvPr/>
        </p:nvSpPr>
        <p:spPr>
          <a:xfrm rot="10800000">
            <a:off x="3439141" y="3198505"/>
            <a:ext cx="724803" cy="52322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7" name="Frame 36">
            <a:extLst>
              <a:ext uri="{FF2B5EF4-FFF2-40B4-BE49-F238E27FC236}">
                <a16:creationId xmlns:a16="http://schemas.microsoft.com/office/drawing/2014/main" id="{B171C659-7C91-FB07-A199-6FD315756BB0}"/>
              </a:ext>
            </a:extLst>
          </p:cNvPr>
          <p:cNvSpPr/>
          <p:nvPr/>
        </p:nvSpPr>
        <p:spPr>
          <a:xfrm>
            <a:off x="8760841" y="3015208"/>
            <a:ext cx="3277251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85DC43CB-6F47-B1C2-5626-C4F6ABD20326}"/>
              </a:ext>
            </a:extLst>
          </p:cNvPr>
          <p:cNvSpPr/>
          <p:nvPr/>
        </p:nvSpPr>
        <p:spPr>
          <a:xfrm>
            <a:off x="155391" y="3039982"/>
            <a:ext cx="3277251" cy="887275"/>
          </a:xfrm>
          <a:prstGeom prst="frame">
            <a:avLst>
              <a:gd name="adj1" fmla="val 763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9629E1-DF81-E1C9-A756-FBD7E46F0B3D}"/>
              </a:ext>
            </a:extLst>
          </p:cNvPr>
          <p:cNvSpPr txBox="1"/>
          <p:nvPr/>
        </p:nvSpPr>
        <p:spPr>
          <a:xfrm>
            <a:off x="235390" y="3013501"/>
            <a:ext cx="31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Løs</a:t>
            </a:r>
            <a:r>
              <a:rPr lang="en-SG" sz="2800" b="1" dirty="0"/>
              <a:t> </a:t>
            </a:r>
            <a:r>
              <a:rPr lang="en-SG" sz="2800" b="1" dirty="0" err="1"/>
              <a:t>sugeslange</a:t>
            </a:r>
            <a:endParaRPr lang="en-SG" sz="2800" b="1" dirty="0"/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Ikke</a:t>
            </a:r>
            <a:r>
              <a:rPr lang="en-SG" sz="2000" i="1" dirty="0"/>
              <a:t> </a:t>
            </a:r>
            <a:r>
              <a:rPr lang="en-SG" sz="2000" i="1" dirty="0" err="1"/>
              <a:t>festet</a:t>
            </a:r>
            <a:r>
              <a:rPr lang="en-SG" sz="2000" i="1" dirty="0"/>
              <a:t> </a:t>
            </a:r>
            <a:r>
              <a:rPr lang="en-SG" sz="2000" i="1" dirty="0" err="1"/>
              <a:t>skikkelig</a:t>
            </a:r>
            <a:r>
              <a:rPr lang="en-SG" sz="2000" i="1" dirty="0"/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7E44BA-F9CA-2375-422D-5653476696DE}"/>
              </a:ext>
            </a:extLst>
          </p:cNvPr>
          <p:cNvSpPr txBox="1"/>
          <p:nvPr/>
        </p:nvSpPr>
        <p:spPr>
          <a:xfrm>
            <a:off x="8075696" y="966217"/>
            <a:ext cx="3930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Skittenvannstank</a:t>
            </a:r>
            <a:r>
              <a:rPr lang="en-SG" sz="2800" b="1" dirty="0"/>
              <a:t> er full</a:t>
            </a:r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Tøm</a:t>
            </a:r>
            <a:r>
              <a:rPr lang="en-SG" sz="2000" i="1" dirty="0"/>
              <a:t> </a:t>
            </a:r>
            <a:r>
              <a:rPr lang="en-SG" sz="2000" i="1" dirty="0" err="1"/>
              <a:t>skittenvannstanken</a:t>
            </a:r>
            <a:r>
              <a:rPr lang="en-SG" sz="2000" i="1" dirty="0"/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B0D6E1-2733-3E04-D697-F5A2824C50E3}"/>
              </a:ext>
            </a:extLst>
          </p:cNvPr>
          <p:cNvSpPr txBox="1"/>
          <p:nvPr/>
        </p:nvSpPr>
        <p:spPr>
          <a:xfrm>
            <a:off x="4132854" y="5074978"/>
            <a:ext cx="3930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Justering</a:t>
            </a:r>
            <a:r>
              <a:rPr lang="en-SG" sz="2800" b="1" dirty="0"/>
              <a:t> </a:t>
            </a:r>
            <a:r>
              <a:rPr lang="en-SG" sz="2800" b="1" dirty="0" err="1"/>
              <a:t>av</a:t>
            </a:r>
            <a:r>
              <a:rPr lang="en-SG" sz="2800" b="1" dirty="0"/>
              <a:t> </a:t>
            </a:r>
            <a:r>
              <a:rPr lang="en-SG" sz="2800" b="1" dirty="0" err="1"/>
              <a:t>nal</a:t>
            </a:r>
            <a:br>
              <a:rPr lang="en-SG" sz="2800" b="1" dirty="0"/>
            </a:br>
            <a:r>
              <a:rPr lang="en-SG" sz="2000" i="1" dirty="0"/>
              <a:t>(</a:t>
            </a:r>
            <a:r>
              <a:rPr lang="en-SG" sz="2000" i="1" dirty="0" err="1"/>
              <a:t>Ikke</a:t>
            </a:r>
            <a:r>
              <a:rPr lang="en-SG" sz="2000" i="1" dirty="0"/>
              <a:t> </a:t>
            </a:r>
            <a:r>
              <a:rPr lang="en-SG" sz="2000" i="1" dirty="0" err="1"/>
              <a:t>justert</a:t>
            </a:r>
            <a:r>
              <a:rPr lang="en-SG" sz="2000" i="1" dirty="0"/>
              <a:t> </a:t>
            </a:r>
            <a:r>
              <a:rPr lang="en-SG" sz="2000" i="1" dirty="0" err="1"/>
              <a:t>godt</a:t>
            </a:r>
            <a:r>
              <a:rPr lang="en-SG" sz="2000" i="1" dirty="0"/>
              <a:t> </a:t>
            </a:r>
            <a:r>
              <a:rPr lang="en-SG" sz="2000" i="1" dirty="0" err="1"/>
              <a:t>nok</a:t>
            </a:r>
            <a:r>
              <a:rPr lang="en-SG" sz="2000" i="1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AD2011-16ED-0C35-100D-4B609FD44F8E}"/>
              </a:ext>
            </a:extLst>
          </p:cNvPr>
          <p:cNvSpPr txBox="1"/>
          <p:nvPr/>
        </p:nvSpPr>
        <p:spPr>
          <a:xfrm>
            <a:off x="131910" y="5104014"/>
            <a:ext cx="3930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Sugeslangen</a:t>
            </a:r>
            <a:r>
              <a:rPr lang="en-SG" sz="2400" b="1" dirty="0"/>
              <a:t> er </a:t>
            </a:r>
            <a:r>
              <a:rPr lang="en-SG" sz="2400" b="1" dirty="0" err="1"/>
              <a:t>blokkert</a:t>
            </a:r>
            <a:r>
              <a:rPr lang="en-SG" sz="2400" b="1" dirty="0"/>
              <a:t>/</a:t>
            </a:r>
            <a:r>
              <a:rPr lang="en-SG" sz="2400" b="1" dirty="0" err="1"/>
              <a:t>tett</a:t>
            </a:r>
            <a:endParaRPr lang="en-SG" sz="2400" b="1" dirty="0"/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Rengjør</a:t>
            </a:r>
            <a:r>
              <a:rPr lang="en-SG" sz="2000" i="1" dirty="0"/>
              <a:t>/</a:t>
            </a:r>
            <a:r>
              <a:rPr lang="en-SG" sz="2000" i="1" dirty="0" err="1"/>
              <a:t>spyl</a:t>
            </a:r>
            <a:r>
              <a:rPr lang="en-SG" sz="2000" i="1" dirty="0"/>
              <a:t> </a:t>
            </a:r>
            <a:r>
              <a:rPr lang="en-SG" sz="2000" i="1" dirty="0" err="1"/>
              <a:t>slangen</a:t>
            </a:r>
            <a:r>
              <a:rPr lang="en-SG" sz="2000" i="1" dirty="0"/>
              <a:t>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3BBBFD-D001-3FBB-5FC8-708FCDDA4569}"/>
              </a:ext>
            </a:extLst>
          </p:cNvPr>
          <p:cNvSpPr txBox="1"/>
          <p:nvPr/>
        </p:nvSpPr>
        <p:spPr>
          <a:xfrm>
            <a:off x="8760841" y="3006082"/>
            <a:ext cx="327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Filterposen</a:t>
            </a:r>
            <a:r>
              <a:rPr lang="en-SG" sz="2400" b="1" dirty="0"/>
              <a:t> er full/</a:t>
            </a:r>
            <a:r>
              <a:rPr lang="en-SG" sz="2400" b="1" dirty="0" err="1"/>
              <a:t>tett</a:t>
            </a:r>
            <a:endParaRPr lang="en-SG" sz="2400" b="1" dirty="0"/>
          </a:p>
          <a:p>
            <a:pPr algn="ctr"/>
            <a:r>
              <a:rPr lang="en-SG" sz="2000" i="1" dirty="0"/>
              <a:t>(I </a:t>
            </a:r>
            <a:r>
              <a:rPr lang="en-SG" sz="2000" i="1" dirty="0" err="1"/>
              <a:t>skittenvannstanken</a:t>
            </a:r>
            <a:r>
              <a:rPr lang="en-SG" sz="2000" i="1" dirty="0"/>
              <a:t>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5DC8E3-7809-7B6A-DE57-EE5CCFD32DF7}"/>
              </a:ext>
            </a:extLst>
          </p:cNvPr>
          <p:cNvSpPr txBox="1"/>
          <p:nvPr/>
        </p:nvSpPr>
        <p:spPr>
          <a:xfrm>
            <a:off x="8045074" y="5064821"/>
            <a:ext cx="427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Nalen</a:t>
            </a:r>
            <a:r>
              <a:rPr lang="en-SG" sz="2800" b="1" dirty="0"/>
              <a:t> er </a:t>
            </a:r>
            <a:r>
              <a:rPr lang="en-SG" sz="2800" b="1" dirty="0" err="1"/>
              <a:t>utslitt</a:t>
            </a:r>
            <a:endParaRPr lang="en-SG" sz="2800" b="1" dirty="0"/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Nalen</a:t>
            </a:r>
            <a:r>
              <a:rPr lang="en-SG" sz="2000" i="1" dirty="0"/>
              <a:t> </a:t>
            </a:r>
            <a:r>
              <a:rPr lang="en-SG" sz="2000" i="1" dirty="0" err="1"/>
              <a:t>må</a:t>
            </a:r>
            <a:r>
              <a:rPr lang="en-SG" sz="2000" i="1" dirty="0"/>
              <a:t> </a:t>
            </a:r>
            <a:r>
              <a:rPr lang="en-SG" sz="2000" i="1" dirty="0" err="1"/>
              <a:t>byttes</a:t>
            </a:r>
            <a:r>
              <a:rPr lang="en-SG" sz="2000" i="1" dirty="0"/>
              <a:t> </a:t>
            </a:r>
            <a:r>
              <a:rPr lang="en-SG" sz="2000" i="1" dirty="0" err="1"/>
              <a:t>ut</a:t>
            </a:r>
            <a:r>
              <a:rPr lang="en-SG" sz="20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5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8" grpId="0" animBg="1"/>
      <p:bldP spid="29" grpId="0"/>
      <p:bldP spid="30" grpId="0"/>
      <p:bldP spid="32" grpId="0" animBg="1"/>
      <p:bldP spid="36" grpId="0" animBg="1"/>
      <p:bldP spid="37" grpId="0" animBg="1"/>
      <p:bldP spid="38" grpId="0" animBg="1"/>
      <p:bldP spid="39" grpId="0"/>
      <p:bldP spid="40" grpId="0"/>
      <p:bldP spid="52" grpId="0"/>
      <p:bldP spid="53" grpId="0"/>
      <p:bldP spid="54" grpId="0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D.5.Ladestasjon: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Dokking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mislyktes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677CFF41-C6F7-DD88-D4DF-2ADFA4E7323E}"/>
              </a:ext>
            </a:extLst>
          </p:cNvPr>
          <p:cNvSpPr/>
          <p:nvPr/>
        </p:nvSpPr>
        <p:spPr>
          <a:xfrm>
            <a:off x="306646" y="1074207"/>
            <a:ext cx="11578708" cy="802434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5FCE1-6F36-895E-9517-1E99931028BA}"/>
              </a:ext>
            </a:extLst>
          </p:cNvPr>
          <p:cNvSpPr txBox="1"/>
          <p:nvPr/>
        </p:nvSpPr>
        <p:spPr>
          <a:xfrm>
            <a:off x="306646" y="1089673"/>
            <a:ext cx="1157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Vises på Long appen når META-SCUB 60 </a:t>
            </a:r>
            <a:r>
              <a:rPr lang="nb-NO" sz="2400" b="1" dirty="0"/>
              <a:t>ikke</a:t>
            </a:r>
            <a:r>
              <a:rPr lang="nb-NO" sz="2400" dirty="0"/>
              <a:t> kan nå ladestasjonen.</a:t>
            </a:r>
            <a:endParaRPr lang="en-SG" sz="2400" b="1" dirty="0">
              <a:solidFill>
                <a:srgbClr val="ED0912"/>
              </a:solidFill>
            </a:endParaRPr>
          </a:p>
        </p:txBody>
      </p:sp>
      <p:sp>
        <p:nvSpPr>
          <p:cNvPr id="1041" name="Arrow: Right 1040">
            <a:extLst>
              <a:ext uri="{FF2B5EF4-FFF2-40B4-BE49-F238E27FC236}">
                <a16:creationId xmlns:a16="http://schemas.microsoft.com/office/drawing/2014/main" id="{EFEB726A-38CA-70BC-4E2D-FE2730A79831}"/>
              </a:ext>
            </a:extLst>
          </p:cNvPr>
          <p:cNvSpPr/>
          <p:nvPr/>
        </p:nvSpPr>
        <p:spPr>
          <a:xfrm rot="5400000">
            <a:off x="-1066026" y="3324924"/>
            <a:ext cx="341632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2" name="Frame 1041">
            <a:extLst>
              <a:ext uri="{FF2B5EF4-FFF2-40B4-BE49-F238E27FC236}">
                <a16:creationId xmlns:a16="http://schemas.microsoft.com/office/drawing/2014/main" id="{7D8D21D0-82F2-54C8-3AEE-25E709FB9599}"/>
              </a:ext>
            </a:extLst>
          </p:cNvPr>
          <p:cNvSpPr/>
          <p:nvPr/>
        </p:nvSpPr>
        <p:spPr>
          <a:xfrm>
            <a:off x="334799" y="5316445"/>
            <a:ext cx="4380076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29939F71-D666-1A44-99CA-8C1449110DA2}"/>
              </a:ext>
            </a:extLst>
          </p:cNvPr>
          <p:cNvSpPr txBox="1"/>
          <p:nvPr/>
        </p:nvSpPr>
        <p:spPr>
          <a:xfrm>
            <a:off x="960302" y="4623530"/>
            <a:ext cx="5135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QR-</a:t>
            </a:r>
            <a:r>
              <a:rPr lang="en-US" sz="2400" dirty="0" err="1"/>
              <a:t>koden</a:t>
            </a:r>
            <a:r>
              <a:rPr lang="en-US" sz="2400" dirty="0"/>
              <a:t> er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synlig</a:t>
            </a:r>
            <a:r>
              <a:rPr lang="en-US" sz="2400" dirty="0"/>
              <a:t> (</a:t>
            </a:r>
            <a:r>
              <a:rPr lang="en-US" sz="2400" dirty="0" err="1"/>
              <a:t>mørkt</a:t>
            </a:r>
            <a:r>
              <a:rPr lang="en-US" sz="2400" dirty="0"/>
              <a:t> </a:t>
            </a:r>
            <a:r>
              <a:rPr lang="en-US" sz="2400" dirty="0" err="1"/>
              <a:t>miljø</a:t>
            </a:r>
            <a:r>
              <a:rPr lang="en-US" sz="2400" dirty="0"/>
              <a:t>)</a:t>
            </a:r>
          </a:p>
        </p:txBody>
      </p:sp>
      <p:sp>
        <p:nvSpPr>
          <p:cNvPr id="1044" name="Arrow: Right 1043">
            <a:extLst>
              <a:ext uri="{FF2B5EF4-FFF2-40B4-BE49-F238E27FC236}">
                <a16:creationId xmlns:a16="http://schemas.microsoft.com/office/drawing/2014/main" id="{8462F53F-6739-AA7C-27EA-B486D6A702BB}"/>
              </a:ext>
            </a:extLst>
          </p:cNvPr>
          <p:cNvSpPr/>
          <p:nvPr/>
        </p:nvSpPr>
        <p:spPr>
          <a:xfrm rot="5400000">
            <a:off x="-62465" y="2949563"/>
            <a:ext cx="2721662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7" name="Arrow: Right 1046">
            <a:extLst>
              <a:ext uri="{FF2B5EF4-FFF2-40B4-BE49-F238E27FC236}">
                <a16:creationId xmlns:a16="http://schemas.microsoft.com/office/drawing/2014/main" id="{040A17E8-5CB3-09DE-48C1-F56014C55E7D}"/>
              </a:ext>
            </a:extLst>
          </p:cNvPr>
          <p:cNvSpPr/>
          <p:nvPr/>
        </p:nvSpPr>
        <p:spPr>
          <a:xfrm rot="5400000">
            <a:off x="1064601" y="2611426"/>
            <a:ext cx="20147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3D4357D5-C2CF-6BA2-EBA4-0B8FF017598D}"/>
              </a:ext>
            </a:extLst>
          </p:cNvPr>
          <p:cNvSpPr txBox="1"/>
          <p:nvPr/>
        </p:nvSpPr>
        <p:spPr>
          <a:xfrm>
            <a:off x="3359447" y="2448592"/>
            <a:ext cx="4505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Ladestasjonen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blitt</a:t>
            </a:r>
            <a:r>
              <a:rPr lang="en-US" sz="2400" dirty="0"/>
              <a:t> </a:t>
            </a:r>
            <a:r>
              <a:rPr lang="en-US" sz="2400" dirty="0" err="1"/>
              <a:t>flyttet</a:t>
            </a:r>
            <a:endParaRPr lang="en-US" sz="2400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2A4382B-556C-F665-F485-7453E686D99F}"/>
              </a:ext>
            </a:extLst>
          </p:cNvPr>
          <p:cNvSpPr txBox="1"/>
          <p:nvPr/>
        </p:nvSpPr>
        <p:spPr>
          <a:xfrm>
            <a:off x="334800" y="5366370"/>
            <a:ext cx="43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/>
              <a:t>Ladestasjonen er ikke slått på.</a:t>
            </a:r>
            <a:endParaRPr lang="en-US" sz="2400" b="1" dirty="0">
              <a:solidFill>
                <a:srgbClr val="FF6B15"/>
              </a:solidFill>
            </a:endParaRPr>
          </a:p>
        </p:txBody>
      </p:sp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CAFD9CB2-9239-A35F-7B48-397D93C6A7DB}"/>
              </a:ext>
            </a:extLst>
          </p:cNvPr>
          <p:cNvSpPr/>
          <p:nvPr/>
        </p:nvSpPr>
        <p:spPr>
          <a:xfrm rot="5400000">
            <a:off x="2182560" y="2274643"/>
            <a:ext cx="13109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946B0991-9A22-3EAB-8B36-0763F0A1D7EA}"/>
              </a:ext>
            </a:extLst>
          </p:cNvPr>
          <p:cNvSpPr/>
          <p:nvPr/>
        </p:nvSpPr>
        <p:spPr>
          <a:xfrm rot="5400000">
            <a:off x="3375391" y="1866754"/>
            <a:ext cx="592810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60" name="Frame 1059">
            <a:extLst>
              <a:ext uri="{FF2B5EF4-FFF2-40B4-BE49-F238E27FC236}">
                <a16:creationId xmlns:a16="http://schemas.microsoft.com/office/drawing/2014/main" id="{B47662CD-CD4F-310D-3AD5-5DE7A50ED32C}"/>
              </a:ext>
            </a:extLst>
          </p:cNvPr>
          <p:cNvSpPr/>
          <p:nvPr/>
        </p:nvSpPr>
        <p:spPr>
          <a:xfrm>
            <a:off x="977624" y="4596132"/>
            <a:ext cx="5051984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1" name="Frame 1060">
            <a:extLst>
              <a:ext uri="{FF2B5EF4-FFF2-40B4-BE49-F238E27FC236}">
                <a16:creationId xmlns:a16="http://schemas.microsoft.com/office/drawing/2014/main" id="{E0DD3E53-57B3-5C7F-8BE5-39CDE00BD01A}"/>
              </a:ext>
            </a:extLst>
          </p:cNvPr>
          <p:cNvSpPr/>
          <p:nvPr/>
        </p:nvSpPr>
        <p:spPr>
          <a:xfrm>
            <a:off x="1713295" y="3895968"/>
            <a:ext cx="5985740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2" name="Frame 1061">
            <a:extLst>
              <a:ext uri="{FF2B5EF4-FFF2-40B4-BE49-F238E27FC236}">
                <a16:creationId xmlns:a16="http://schemas.microsoft.com/office/drawing/2014/main" id="{846334E2-2D98-6FE7-C780-778AC4106AF2}"/>
              </a:ext>
            </a:extLst>
          </p:cNvPr>
          <p:cNvSpPr/>
          <p:nvPr/>
        </p:nvSpPr>
        <p:spPr>
          <a:xfrm>
            <a:off x="2472461" y="3212625"/>
            <a:ext cx="3800458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1D0218B2-CA12-835D-C6E7-B8A92188ADD6}"/>
              </a:ext>
            </a:extLst>
          </p:cNvPr>
          <p:cNvSpPr txBox="1"/>
          <p:nvPr/>
        </p:nvSpPr>
        <p:spPr>
          <a:xfrm>
            <a:off x="1784993" y="3964069"/>
            <a:ext cx="5985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Hindringer</a:t>
            </a:r>
            <a:r>
              <a:rPr lang="en-US" sz="2400" dirty="0"/>
              <a:t> </a:t>
            </a:r>
            <a:r>
              <a:rPr lang="en-US" sz="2400" dirty="0" err="1"/>
              <a:t>mellom</a:t>
            </a:r>
            <a:r>
              <a:rPr lang="en-US" sz="2400" dirty="0"/>
              <a:t> robot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ladestasjon</a:t>
            </a:r>
            <a:endParaRPr lang="en-US" sz="2400" dirty="0"/>
          </a:p>
        </p:txBody>
      </p:sp>
      <p:sp>
        <p:nvSpPr>
          <p:cNvPr id="1064" name="Frame 1063">
            <a:extLst>
              <a:ext uri="{FF2B5EF4-FFF2-40B4-BE49-F238E27FC236}">
                <a16:creationId xmlns:a16="http://schemas.microsoft.com/office/drawing/2014/main" id="{9037485D-9028-815C-0B51-BCEC547BEEC3}"/>
              </a:ext>
            </a:extLst>
          </p:cNvPr>
          <p:cNvSpPr/>
          <p:nvPr/>
        </p:nvSpPr>
        <p:spPr>
          <a:xfrm>
            <a:off x="3305191" y="2444957"/>
            <a:ext cx="4505317" cy="540271"/>
          </a:xfrm>
          <a:prstGeom prst="frame">
            <a:avLst>
              <a:gd name="adj1" fmla="val 950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D36F5842-59BF-8413-2FF6-A462E50C6B32}"/>
              </a:ext>
            </a:extLst>
          </p:cNvPr>
          <p:cNvSpPr txBox="1"/>
          <p:nvPr/>
        </p:nvSpPr>
        <p:spPr>
          <a:xfrm>
            <a:off x="2524837" y="3230714"/>
            <a:ext cx="3915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6B15"/>
                </a:solidFill>
              </a:rPr>
              <a:t>Lokalisering</a:t>
            </a:r>
            <a:r>
              <a:rPr lang="en-US" sz="2400" b="1" dirty="0">
                <a:solidFill>
                  <a:srgbClr val="FF6B15"/>
                </a:solidFill>
              </a:rPr>
              <a:t> </a:t>
            </a:r>
            <a:r>
              <a:rPr lang="en-US" sz="2400" b="1" dirty="0"/>
              <a:t>er </a:t>
            </a:r>
            <a:r>
              <a:rPr lang="en-US" sz="2400" b="1" dirty="0" err="1"/>
              <a:t>ikke</a:t>
            </a:r>
            <a:r>
              <a:rPr lang="en-US" sz="2400" b="1" dirty="0"/>
              <a:t> </a:t>
            </a:r>
            <a:r>
              <a:rPr lang="en-US" sz="2400" b="1" dirty="0" err="1"/>
              <a:t>nøyaktig</a:t>
            </a:r>
            <a:endParaRPr lang="en-US" sz="2400" dirty="0"/>
          </a:p>
        </p:txBody>
      </p:sp>
      <p:pic>
        <p:nvPicPr>
          <p:cNvPr id="1087" name="Picture 1086">
            <a:extLst>
              <a:ext uri="{FF2B5EF4-FFF2-40B4-BE49-F238E27FC236}">
                <a16:creationId xmlns:a16="http://schemas.microsoft.com/office/drawing/2014/main" id="{C69EE1A8-9653-1C43-7C32-E18156D44E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 r="-910" b="23537"/>
          <a:stretch/>
        </p:blipFill>
        <p:spPr>
          <a:xfrm>
            <a:off x="8857699" y="2126951"/>
            <a:ext cx="2599629" cy="3541410"/>
          </a:xfrm>
          <a:prstGeom prst="rect">
            <a:avLst/>
          </a:prstGeom>
        </p:spPr>
      </p:pic>
      <p:sp>
        <p:nvSpPr>
          <p:cNvPr id="1088" name="Rectangle 1085">
            <a:extLst>
              <a:ext uri="{FF2B5EF4-FFF2-40B4-BE49-F238E27FC236}">
                <a16:creationId xmlns:a16="http://schemas.microsoft.com/office/drawing/2014/main" id="{65F9EA4D-2F90-59CA-3057-9CE6264C71CC}"/>
              </a:ext>
            </a:extLst>
          </p:cNvPr>
          <p:cNvSpPr/>
          <p:nvPr/>
        </p:nvSpPr>
        <p:spPr>
          <a:xfrm>
            <a:off x="10528391" y="3221678"/>
            <a:ext cx="902626" cy="1751490"/>
          </a:xfrm>
          <a:custGeom>
            <a:avLst/>
            <a:gdLst>
              <a:gd name="connsiteX0" fmla="*/ 0 w 958406"/>
              <a:gd name="connsiteY0" fmla="*/ 0 h 1728720"/>
              <a:gd name="connsiteX1" fmla="*/ 958406 w 958406"/>
              <a:gd name="connsiteY1" fmla="*/ 0 h 1728720"/>
              <a:gd name="connsiteX2" fmla="*/ 958406 w 958406"/>
              <a:gd name="connsiteY2" fmla="*/ 1728720 h 1728720"/>
              <a:gd name="connsiteX3" fmla="*/ 0 w 958406"/>
              <a:gd name="connsiteY3" fmla="*/ 1728720 h 1728720"/>
              <a:gd name="connsiteX4" fmla="*/ 0 w 958406"/>
              <a:gd name="connsiteY4" fmla="*/ 0 h 1728720"/>
              <a:gd name="connsiteX0" fmla="*/ 0 w 958406"/>
              <a:gd name="connsiteY0" fmla="*/ 0 h 1728720"/>
              <a:gd name="connsiteX1" fmla="*/ 958406 w 958406"/>
              <a:gd name="connsiteY1" fmla="*/ 0 h 1728720"/>
              <a:gd name="connsiteX2" fmla="*/ 958406 w 958406"/>
              <a:gd name="connsiteY2" fmla="*/ 1728720 h 1728720"/>
              <a:gd name="connsiteX3" fmla="*/ 0 w 958406"/>
              <a:gd name="connsiteY3" fmla="*/ 1728720 h 1728720"/>
              <a:gd name="connsiteX4" fmla="*/ 0 w 958406"/>
              <a:gd name="connsiteY4" fmla="*/ 0 h 1728720"/>
              <a:gd name="connsiteX0" fmla="*/ 673100 w 958406"/>
              <a:gd name="connsiteY0" fmla="*/ 1041400 h 1728720"/>
              <a:gd name="connsiteX1" fmla="*/ 958406 w 958406"/>
              <a:gd name="connsiteY1" fmla="*/ 0 h 1728720"/>
              <a:gd name="connsiteX2" fmla="*/ 958406 w 958406"/>
              <a:gd name="connsiteY2" fmla="*/ 1728720 h 1728720"/>
              <a:gd name="connsiteX3" fmla="*/ 0 w 958406"/>
              <a:gd name="connsiteY3" fmla="*/ 1728720 h 1728720"/>
              <a:gd name="connsiteX4" fmla="*/ 673100 w 958406"/>
              <a:gd name="connsiteY4" fmla="*/ 1041400 h 1728720"/>
              <a:gd name="connsiteX0" fmla="*/ 673100 w 958406"/>
              <a:gd name="connsiteY0" fmla="*/ 1041400 h 1728720"/>
              <a:gd name="connsiteX1" fmla="*/ 958406 w 958406"/>
              <a:gd name="connsiteY1" fmla="*/ 0 h 1728720"/>
              <a:gd name="connsiteX2" fmla="*/ 958406 w 958406"/>
              <a:gd name="connsiteY2" fmla="*/ 1728720 h 1728720"/>
              <a:gd name="connsiteX3" fmla="*/ 0 w 958406"/>
              <a:gd name="connsiteY3" fmla="*/ 1728720 h 1728720"/>
              <a:gd name="connsiteX4" fmla="*/ 673100 w 958406"/>
              <a:gd name="connsiteY4" fmla="*/ 1041400 h 1728720"/>
              <a:gd name="connsiteX0" fmla="*/ 673100 w 958406"/>
              <a:gd name="connsiteY0" fmla="*/ 1063052 h 1750372"/>
              <a:gd name="connsiteX1" fmla="*/ 790484 w 958406"/>
              <a:gd name="connsiteY1" fmla="*/ 816922 h 1750372"/>
              <a:gd name="connsiteX2" fmla="*/ 958406 w 958406"/>
              <a:gd name="connsiteY2" fmla="*/ 21652 h 1750372"/>
              <a:gd name="connsiteX3" fmla="*/ 958406 w 958406"/>
              <a:gd name="connsiteY3" fmla="*/ 1750372 h 1750372"/>
              <a:gd name="connsiteX4" fmla="*/ 0 w 958406"/>
              <a:gd name="connsiteY4" fmla="*/ 1750372 h 1750372"/>
              <a:gd name="connsiteX5" fmla="*/ 673100 w 958406"/>
              <a:gd name="connsiteY5" fmla="*/ 1063052 h 1750372"/>
              <a:gd name="connsiteX0" fmla="*/ 673100 w 958406"/>
              <a:gd name="connsiteY0" fmla="*/ 1063052 h 1750372"/>
              <a:gd name="connsiteX1" fmla="*/ 790484 w 958406"/>
              <a:gd name="connsiteY1" fmla="*/ 816922 h 1750372"/>
              <a:gd name="connsiteX2" fmla="*/ 958406 w 958406"/>
              <a:gd name="connsiteY2" fmla="*/ 21652 h 1750372"/>
              <a:gd name="connsiteX3" fmla="*/ 958406 w 958406"/>
              <a:gd name="connsiteY3" fmla="*/ 1750372 h 1750372"/>
              <a:gd name="connsiteX4" fmla="*/ 0 w 958406"/>
              <a:gd name="connsiteY4" fmla="*/ 1750372 h 1750372"/>
              <a:gd name="connsiteX5" fmla="*/ 673100 w 958406"/>
              <a:gd name="connsiteY5" fmla="*/ 1063052 h 1750372"/>
              <a:gd name="connsiteX0" fmla="*/ 673100 w 958406"/>
              <a:gd name="connsiteY0" fmla="*/ 1063052 h 1750372"/>
              <a:gd name="connsiteX1" fmla="*/ 653959 w 958406"/>
              <a:gd name="connsiteY1" fmla="*/ 934397 h 1750372"/>
              <a:gd name="connsiteX2" fmla="*/ 790484 w 958406"/>
              <a:gd name="connsiteY2" fmla="*/ 816922 h 1750372"/>
              <a:gd name="connsiteX3" fmla="*/ 958406 w 958406"/>
              <a:gd name="connsiteY3" fmla="*/ 21652 h 1750372"/>
              <a:gd name="connsiteX4" fmla="*/ 958406 w 958406"/>
              <a:gd name="connsiteY4" fmla="*/ 1750372 h 1750372"/>
              <a:gd name="connsiteX5" fmla="*/ 0 w 958406"/>
              <a:gd name="connsiteY5" fmla="*/ 1750372 h 1750372"/>
              <a:gd name="connsiteX6" fmla="*/ 673100 w 958406"/>
              <a:gd name="connsiteY6" fmla="*/ 1063052 h 1750372"/>
              <a:gd name="connsiteX0" fmla="*/ 612775 w 958406"/>
              <a:gd name="connsiteY0" fmla="*/ 1164652 h 1750372"/>
              <a:gd name="connsiteX1" fmla="*/ 653959 w 958406"/>
              <a:gd name="connsiteY1" fmla="*/ 934397 h 1750372"/>
              <a:gd name="connsiteX2" fmla="*/ 790484 w 958406"/>
              <a:gd name="connsiteY2" fmla="*/ 816922 h 1750372"/>
              <a:gd name="connsiteX3" fmla="*/ 958406 w 958406"/>
              <a:gd name="connsiteY3" fmla="*/ 21652 h 1750372"/>
              <a:gd name="connsiteX4" fmla="*/ 958406 w 958406"/>
              <a:gd name="connsiteY4" fmla="*/ 1750372 h 1750372"/>
              <a:gd name="connsiteX5" fmla="*/ 0 w 958406"/>
              <a:gd name="connsiteY5" fmla="*/ 1750372 h 1750372"/>
              <a:gd name="connsiteX6" fmla="*/ 612775 w 958406"/>
              <a:gd name="connsiteY6" fmla="*/ 1164652 h 1750372"/>
              <a:gd name="connsiteX0" fmla="*/ 612775 w 958406"/>
              <a:gd name="connsiteY0" fmla="*/ 1164652 h 1750372"/>
              <a:gd name="connsiteX1" fmla="*/ 695234 w 958406"/>
              <a:gd name="connsiteY1" fmla="*/ 931222 h 1750372"/>
              <a:gd name="connsiteX2" fmla="*/ 790484 w 958406"/>
              <a:gd name="connsiteY2" fmla="*/ 816922 h 1750372"/>
              <a:gd name="connsiteX3" fmla="*/ 958406 w 958406"/>
              <a:gd name="connsiteY3" fmla="*/ 21652 h 1750372"/>
              <a:gd name="connsiteX4" fmla="*/ 958406 w 958406"/>
              <a:gd name="connsiteY4" fmla="*/ 1750372 h 1750372"/>
              <a:gd name="connsiteX5" fmla="*/ 0 w 958406"/>
              <a:gd name="connsiteY5" fmla="*/ 1750372 h 1750372"/>
              <a:gd name="connsiteX6" fmla="*/ 612775 w 958406"/>
              <a:gd name="connsiteY6" fmla="*/ 1164652 h 1750372"/>
              <a:gd name="connsiteX0" fmla="*/ 625475 w 958406"/>
              <a:gd name="connsiteY0" fmla="*/ 1151952 h 1750372"/>
              <a:gd name="connsiteX1" fmla="*/ 695234 w 958406"/>
              <a:gd name="connsiteY1" fmla="*/ 931222 h 1750372"/>
              <a:gd name="connsiteX2" fmla="*/ 790484 w 958406"/>
              <a:gd name="connsiteY2" fmla="*/ 816922 h 1750372"/>
              <a:gd name="connsiteX3" fmla="*/ 958406 w 958406"/>
              <a:gd name="connsiteY3" fmla="*/ 21652 h 1750372"/>
              <a:gd name="connsiteX4" fmla="*/ 958406 w 958406"/>
              <a:gd name="connsiteY4" fmla="*/ 1750372 h 1750372"/>
              <a:gd name="connsiteX5" fmla="*/ 0 w 958406"/>
              <a:gd name="connsiteY5" fmla="*/ 1750372 h 1750372"/>
              <a:gd name="connsiteX6" fmla="*/ 625475 w 958406"/>
              <a:gd name="connsiteY6" fmla="*/ 1151952 h 1750372"/>
              <a:gd name="connsiteX0" fmla="*/ 92075 w 958406"/>
              <a:gd name="connsiteY0" fmla="*/ 1253552 h 1750372"/>
              <a:gd name="connsiteX1" fmla="*/ 695234 w 958406"/>
              <a:gd name="connsiteY1" fmla="*/ 931222 h 1750372"/>
              <a:gd name="connsiteX2" fmla="*/ 790484 w 958406"/>
              <a:gd name="connsiteY2" fmla="*/ 816922 h 1750372"/>
              <a:gd name="connsiteX3" fmla="*/ 958406 w 958406"/>
              <a:gd name="connsiteY3" fmla="*/ 21652 h 1750372"/>
              <a:gd name="connsiteX4" fmla="*/ 958406 w 958406"/>
              <a:gd name="connsiteY4" fmla="*/ 1750372 h 1750372"/>
              <a:gd name="connsiteX5" fmla="*/ 0 w 958406"/>
              <a:gd name="connsiteY5" fmla="*/ 1750372 h 1750372"/>
              <a:gd name="connsiteX6" fmla="*/ 92075 w 958406"/>
              <a:gd name="connsiteY6" fmla="*/ 1253552 h 1750372"/>
              <a:gd name="connsiteX0" fmla="*/ 92075 w 958406"/>
              <a:gd name="connsiteY0" fmla="*/ 1253552 h 1750372"/>
              <a:gd name="connsiteX1" fmla="*/ 644434 w 958406"/>
              <a:gd name="connsiteY1" fmla="*/ 1039172 h 1750372"/>
              <a:gd name="connsiteX2" fmla="*/ 695234 w 958406"/>
              <a:gd name="connsiteY2" fmla="*/ 931222 h 1750372"/>
              <a:gd name="connsiteX3" fmla="*/ 790484 w 958406"/>
              <a:gd name="connsiteY3" fmla="*/ 816922 h 1750372"/>
              <a:gd name="connsiteX4" fmla="*/ 958406 w 958406"/>
              <a:gd name="connsiteY4" fmla="*/ 21652 h 1750372"/>
              <a:gd name="connsiteX5" fmla="*/ 958406 w 958406"/>
              <a:gd name="connsiteY5" fmla="*/ 1750372 h 1750372"/>
              <a:gd name="connsiteX6" fmla="*/ 0 w 958406"/>
              <a:gd name="connsiteY6" fmla="*/ 1750372 h 1750372"/>
              <a:gd name="connsiteX7" fmla="*/ 92075 w 958406"/>
              <a:gd name="connsiteY7" fmla="*/ 1253552 h 1750372"/>
              <a:gd name="connsiteX0" fmla="*/ 92075 w 958406"/>
              <a:gd name="connsiteY0" fmla="*/ 1253552 h 1750372"/>
              <a:gd name="connsiteX1" fmla="*/ 279309 w 958406"/>
              <a:gd name="connsiteY1" fmla="*/ 1115372 h 1750372"/>
              <a:gd name="connsiteX2" fmla="*/ 644434 w 958406"/>
              <a:gd name="connsiteY2" fmla="*/ 1039172 h 1750372"/>
              <a:gd name="connsiteX3" fmla="*/ 695234 w 958406"/>
              <a:gd name="connsiteY3" fmla="*/ 931222 h 1750372"/>
              <a:gd name="connsiteX4" fmla="*/ 790484 w 958406"/>
              <a:gd name="connsiteY4" fmla="*/ 816922 h 1750372"/>
              <a:gd name="connsiteX5" fmla="*/ 958406 w 958406"/>
              <a:gd name="connsiteY5" fmla="*/ 21652 h 1750372"/>
              <a:gd name="connsiteX6" fmla="*/ 958406 w 958406"/>
              <a:gd name="connsiteY6" fmla="*/ 1750372 h 1750372"/>
              <a:gd name="connsiteX7" fmla="*/ 0 w 958406"/>
              <a:gd name="connsiteY7" fmla="*/ 1750372 h 1750372"/>
              <a:gd name="connsiteX8" fmla="*/ 92075 w 958406"/>
              <a:gd name="connsiteY8" fmla="*/ 1253552 h 1750372"/>
              <a:gd name="connsiteX0" fmla="*/ 22225 w 888556"/>
              <a:gd name="connsiteY0" fmla="*/ 1253552 h 1750372"/>
              <a:gd name="connsiteX1" fmla="*/ 209459 w 888556"/>
              <a:gd name="connsiteY1" fmla="*/ 1115372 h 1750372"/>
              <a:gd name="connsiteX2" fmla="*/ 574584 w 888556"/>
              <a:gd name="connsiteY2" fmla="*/ 1039172 h 1750372"/>
              <a:gd name="connsiteX3" fmla="*/ 625384 w 888556"/>
              <a:gd name="connsiteY3" fmla="*/ 931222 h 1750372"/>
              <a:gd name="connsiteX4" fmla="*/ 720634 w 888556"/>
              <a:gd name="connsiteY4" fmla="*/ 816922 h 1750372"/>
              <a:gd name="connsiteX5" fmla="*/ 888556 w 888556"/>
              <a:gd name="connsiteY5" fmla="*/ 21652 h 1750372"/>
              <a:gd name="connsiteX6" fmla="*/ 888556 w 888556"/>
              <a:gd name="connsiteY6" fmla="*/ 1750372 h 1750372"/>
              <a:gd name="connsiteX7" fmla="*/ 0 w 888556"/>
              <a:gd name="connsiteY7" fmla="*/ 1397947 h 1750372"/>
              <a:gd name="connsiteX8" fmla="*/ 22225 w 888556"/>
              <a:gd name="connsiteY8" fmla="*/ 1253552 h 1750372"/>
              <a:gd name="connsiteX0" fmla="*/ 22225 w 888556"/>
              <a:gd name="connsiteY0" fmla="*/ 1253552 h 1750372"/>
              <a:gd name="connsiteX1" fmla="*/ 209459 w 888556"/>
              <a:gd name="connsiteY1" fmla="*/ 1115372 h 1750372"/>
              <a:gd name="connsiteX2" fmla="*/ 574584 w 888556"/>
              <a:gd name="connsiteY2" fmla="*/ 1039172 h 1750372"/>
              <a:gd name="connsiteX3" fmla="*/ 625384 w 888556"/>
              <a:gd name="connsiteY3" fmla="*/ 931222 h 1750372"/>
              <a:gd name="connsiteX4" fmla="*/ 720634 w 888556"/>
              <a:gd name="connsiteY4" fmla="*/ 816922 h 1750372"/>
              <a:gd name="connsiteX5" fmla="*/ 888556 w 888556"/>
              <a:gd name="connsiteY5" fmla="*/ 21652 h 1750372"/>
              <a:gd name="connsiteX6" fmla="*/ 888556 w 888556"/>
              <a:gd name="connsiteY6" fmla="*/ 1750372 h 1750372"/>
              <a:gd name="connsiteX7" fmla="*/ 0 w 888556"/>
              <a:gd name="connsiteY7" fmla="*/ 1397947 h 1750372"/>
              <a:gd name="connsiteX8" fmla="*/ 22225 w 888556"/>
              <a:gd name="connsiteY8" fmla="*/ 1253552 h 1750372"/>
              <a:gd name="connsiteX0" fmla="*/ 22225 w 888556"/>
              <a:gd name="connsiteY0" fmla="*/ 1253552 h 1862329"/>
              <a:gd name="connsiteX1" fmla="*/ 209459 w 888556"/>
              <a:gd name="connsiteY1" fmla="*/ 1115372 h 1862329"/>
              <a:gd name="connsiteX2" fmla="*/ 574584 w 888556"/>
              <a:gd name="connsiteY2" fmla="*/ 1039172 h 1862329"/>
              <a:gd name="connsiteX3" fmla="*/ 625384 w 888556"/>
              <a:gd name="connsiteY3" fmla="*/ 931222 h 1862329"/>
              <a:gd name="connsiteX4" fmla="*/ 720634 w 888556"/>
              <a:gd name="connsiteY4" fmla="*/ 816922 h 1862329"/>
              <a:gd name="connsiteX5" fmla="*/ 888556 w 888556"/>
              <a:gd name="connsiteY5" fmla="*/ 21652 h 1862329"/>
              <a:gd name="connsiteX6" fmla="*/ 888556 w 888556"/>
              <a:gd name="connsiteY6" fmla="*/ 1750372 h 1862329"/>
              <a:gd name="connsiteX7" fmla="*/ 238034 w 888556"/>
              <a:gd name="connsiteY7" fmla="*/ 1664647 h 1862329"/>
              <a:gd name="connsiteX8" fmla="*/ 0 w 888556"/>
              <a:gd name="connsiteY8" fmla="*/ 1397947 h 1862329"/>
              <a:gd name="connsiteX9" fmla="*/ 22225 w 888556"/>
              <a:gd name="connsiteY9" fmla="*/ 1253552 h 1862329"/>
              <a:gd name="connsiteX0" fmla="*/ 22225 w 888556"/>
              <a:gd name="connsiteY0" fmla="*/ 1253552 h 1880693"/>
              <a:gd name="connsiteX1" fmla="*/ 209459 w 888556"/>
              <a:gd name="connsiteY1" fmla="*/ 1115372 h 1880693"/>
              <a:gd name="connsiteX2" fmla="*/ 574584 w 888556"/>
              <a:gd name="connsiteY2" fmla="*/ 1039172 h 1880693"/>
              <a:gd name="connsiteX3" fmla="*/ 625384 w 888556"/>
              <a:gd name="connsiteY3" fmla="*/ 931222 h 1880693"/>
              <a:gd name="connsiteX4" fmla="*/ 720634 w 888556"/>
              <a:gd name="connsiteY4" fmla="*/ 816922 h 1880693"/>
              <a:gd name="connsiteX5" fmla="*/ 888556 w 888556"/>
              <a:gd name="connsiteY5" fmla="*/ 21652 h 1880693"/>
              <a:gd name="connsiteX6" fmla="*/ 888556 w 888556"/>
              <a:gd name="connsiteY6" fmla="*/ 1750372 h 1880693"/>
              <a:gd name="connsiteX7" fmla="*/ 565059 w 888556"/>
              <a:gd name="connsiteY7" fmla="*/ 1731322 h 1880693"/>
              <a:gd name="connsiteX8" fmla="*/ 238034 w 888556"/>
              <a:gd name="connsiteY8" fmla="*/ 1664647 h 1880693"/>
              <a:gd name="connsiteX9" fmla="*/ 0 w 888556"/>
              <a:gd name="connsiteY9" fmla="*/ 1397947 h 1880693"/>
              <a:gd name="connsiteX10" fmla="*/ 22225 w 888556"/>
              <a:gd name="connsiteY10" fmla="*/ 1253552 h 1880693"/>
              <a:gd name="connsiteX0" fmla="*/ 22225 w 888556"/>
              <a:gd name="connsiteY0" fmla="*/ 1253552 h 1887715"/>
              <a:gd name="connsiteX1" fmla="*/ 209459 w 888556"/>
              <a:gd name="connsiteY1" fmla="*/ 1115372 h 1887715"/>
              <a:gd name="connsiteX2" fmla="*/ 574584 w 888556"/>
              <a:gd name="connsiteY2" fmla="*/ 1039172 h 1887715"/>
              <a:gd name="connsiteX3" fmla="*/ 625384 w 888556"/>
              <a:gd name="connsiteY3" fmla="*/ 931222 h 1887715"/>
              <a:gd name="connsiteX4" fmla="*/ 720634 w 888556"/>
              <a:gd name="connsiteY4" fmla="*/ 816922 h 1887715"/>
              <a:gd name="connsiteX5" fmla="*/ 888556 w 888556"/>
              <a:gd name="connsiteY5" fmla="*/ 21652 h 1887715"/>
              <a:gd name="connsiteX6" fmla="*/ 888556 w 888556"/>
              <a:gd name="connsiteY6" fmla="*/ 1750372 h 1887715"/>
              <a:gd name="connsiteX7" fmla="*/ 780959 w 888556"/>
              <a:gd name="connsiteY7" fmla="*/ 1747197 h 1887715"/>
              <a:gd name="connsiteX8" fmla="*/ 565059 w 888556"/>
              <a:gd name="connsiteY8" fmla="*/ 1731322 h 1887715"/>
              <a:gd name="connsiteX9" fmla="*/ 238034 w 888556"/>
              <a:gd name="connsiteY9" fmla="*/ 1664647 h 1887715"/>
              <a:gd name="connsiteX10" fmla="*/ 0 w 888556"/>
              <a:gd name="connsiteY10" fmla="*/ 1397947 h 1887715"/>
              <a:gd name="connsiteX11" fmla="*/ 22225 w 888556"/>
              <a:gd name="connsiteY11" fmla="*/ 1253552 h 1887715"/>
              <a:gd name="connsiteX0" fmla="*/ 22225 w 901256"/>
              <a:gd name="connsiteY0" fmla="*/ 1253552 h 1757248"/>
              <a:gd name="connsiteX1" fmla="*/ 209459 w 901256"/>
              <a:gd name="connsiteY1" fmla="*/ 1115372 h 1757248"/>
              <a:gd name="connsiteX2" fmla="*/ 574584 w 901256"/>
              <a:gd name="connsiteY2" fmla="*/ 1039172 h 1757248"/>
              <a:gd name="connsiteX3" fmla="*/ 625384 w 901256"/>
              <a:gd name="connsiteY3" fmla="*/ 931222 h 1757248"/>
              <a:gd name="connsiteX4" fmla="*/ 720634 w 901256"/>
              <a:gd name="connsiteY4" fmla="*/ 816922 h 1757248"/>
              <a:gd name="connsiteX5" fmla="*/ 888556 w 901256"/>
              <a:gd name="connsiteY5" fmla="*/ 21652 h 1757248"/>
              <a:gd name="connsiteX6" fmla="*/ 901256 w 901256"/>
              <a:gd name="connsiteY6" fmla="*/ 1515422 h 1757248"/>
              <a:gd name="connsiteX7" fmla="*/ 780959 w 901256"/>
              <a:gd name="connsiteY7" fmla="*/ 1747197 h 1757248"/>
              <a:gd name="connsiteX8" fmla="*/ 565059 w 901256"/>
              <a:gd name="connsiteY8" fmla="*/ 1731322 h 1757248"/>
              <a:gd name="connsiteX9" fmla="*/ 238034 w 901256"/>
              <a:gd name="connsiteY9" fmla="*/ 1664647 h 1757248"/>
              <a:gd name="connsiteX10" fmla="*/ 0 w 901256"/>
              <a:gd name="connsiteY10" fmla="*/ 1397947 h 1757248"/>
              <a:gd name="connsiteX11" fmla="*/ 22225 w 901256"/>
              <a:gd name="connsiteY11" fmla="*/ 1253552 h 1757248"/>
              <a:gd name="connsiteX0" fmla="*/ 22225 w 902626"/>
              <a:gd name="connsiteY0" fmla="*/ 1253552 h 1751490"/>
              <a:gd name="connsiteX1" fmla="*/ 209459 w 902626"/>
              <a:gd name="connsiteY1" fmla="*/ 1115372 h 1751490"/>
              <a:gd name="connsiteX2" fmla="*/ 574584 w 902626"/>
              <a:gd name="connsiteY2" fmla="*/ 1039172 h 1751490"/>
              <a:gd name="connsiteX3" fmla="*/ 625384 w 902626"/>
              <a:gd name="connsiteY3" fmla="*/ 931222 h 1751490"/>
              <a:gd name="connsiteX4" fmla="*/ 720634 w 902626"/>
              <a:gd name="connsiteY4" fmla="*/ 816922 h 1751490"/>
              <a:gd name="connsiteX5" fmla="*/ 888556 w 902626"/>
              <a:gd name="connsiteY5" fmla="*/ 21652 h 1751490"/>
              <a:gd name="connsiteX6" fmla="*/ 901256 w 902626"/>
              <a:gd name="connsiteY6" fmla="*/ 1515422 h 1751490"/>
              <a:gd name="connsiteX7" fmla="*/ 780959 w 902626"/>
              <a:gd name="connsiteY7" fmla="*/ 1747197 h 1751490"/>
              <a:gd name="connsiteX8" fmla="*/ 565059 w 902626"/>
              <a:gd name="connsiteY8" fmla="*/ 1731322 h 1751490"/>
              <a:gd name="connsiteX9" fmla="*/ 238034 w 902626"/>
              <a:gd name="connsiteY9" fmla="*/ 1664647 h 1751490"/>
              <a:gd name="connsiteX10" fmla="*/ 0 w 902626"/>
              <a:gd name="connsiteY10" fmla="*/ 1397947 h 1751490"/>
              <a:gd name="connsiteX11" fmla="*/ 22225 w 902626"/>
              <a:gd name="connsiteY11" fmla="*/ 1253552 h 1751490"/>
              <a:gd name="connsiteX0" fmla="*/ 22225 w 902626"/>
              <a:gd name="connsiteY0" fmla="*/ 1253552 h 1751490"/>
              <a:gd name="connsiteX1" fmla="*/ 209459 w 902626"/>
              <a:gd name="connsiteY1" fmla="*/ 1115372 h 1751490"/>
              <a:gd name="connsiteX2" fmla="*/ 574584 w 902626"/>
              <a:gd name="connsiteY2" fmla="*/ 1039172 h 1751490"/>
              <a:gd name="connsiteX3" fmla="*/ 625384 w 902626"/>
              <a:gd name="connsiteY3" fmla="*/ 931222 h 1751490"/>
              <a:gd name="connsiteX4" fmla="*/ 720634 w 902626"/>
              <a:gd name="connsiteY4" fmla="*/ 816922 h 1751490"/>
              <a:gd name="connsiteX5" fmla="*/ 888556 w 902626"/>
              <a:gd name="connsiteY5" fmla="*/ 21652 h 1751490"/>
              <a:gd name="connsiteX6" fmla="*/ 901256 w 902626"/>
              <a:gd name="connsiteY6" fmla="*/ 1515422 h 1751490"/>
              <a:gd name="connsiteX7" fmla="*/ 780959 w 902626"/>
              <a:gd name="connsiteY7" fmla="*/ 1747197 h 1751490"/>
              <a:gd name="connsiteX8" fmla="*/ 565059 w 902626"/>
              <a:gd name="connsiteY8" fmla="*/ 1731322 h 1751490"/>
              <a:gd name="connsiteX9" fmla="*/ 238034 w 902626"/>
              <a:gd name="connsiteY9" fmla="*/ 1664647 h 1751490"/>
              <a:gd name="connsiteX10" fmla="*/ 88809 w 902626"/>
              <a:gd name="connsiteY10" fmla="*/ 1531297 h 1751490"/>
              <a:gd name="connsiteX11" fmla="*/ 0 w 902626"/>
              <a:gd name="connsiteY11" fmla="*/ 1397947 h 1751490"/>
              <a:gd name="connsiteX12" fmla="*/ 22225 w 902626"/>
              <a:gd name="connsiteY12" fmla="*/ 1253552 h 175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2626" h="1751490">
                <a:moveTo>
                  <a:pt x="22225" y="1253552"/>
                </a:moveTo>
                <a:cubicBezTo>
                  <a:pt x="69306" y="1151952"/>
                  <a:pt x="117399" y="1151102"/>
                  <a:pt x="209459" y="1115372"/>
                </a:cubicBezTo>
                <a:cubicBezTo>
                  <a:pt x="301519" y="1079642"/>
                  <a:pt x="505792" y="1074097"/>
                  <a:pt x="574584" y="1039172"/>
                </a:cubicBezTo>
                <a:cubicBezTo>
                  <a:pt x="643376" y="1004247"/>
                  <a:pt x="585167" y="962972"/>
                  <a:pt x="625384" y="931222"/>
                </a:cubicBezTo>
                <a:cubicBezTo>
                  <a:pt x="665601" y="899472"/>
                  <a:pt x="678359" y="982275"/>
                  <a:pt x="720634" y="816922"/>
                </a:cubicBezTo>
                <a:cubicBezTo>
                  <a:pt x="768185" y="643355"/>
                  <a:pt x="849457" y="-139215"/>
                  <a:pt x="888556" y="21652"/>
                </a:cubicBezTo>
                <a:lnTo>
                  <a:pt x="901256" y="1515422"/>
                </a:lnTo>
                <a:cubicBezTo>
                  <a:pt x="914015" y="1777084"/>
                  <a:pt x="834875" y="1750372"/>
                  <a:pt x="780959" y="1747197"/>
                </a:cubicBezTo>
                <a:cubicBezTo>
                  <a:pt x="727043" y="1744022"/>
                  <a:pt x="657663" y="1766776"/>
                  <a:pt x="565059" y="1731322"/>
                </a:cubicBezTo>
                <a:cubicBezTo>
                  <a:pt x="472455" y="1695868"/>
                  <a:pt x="314234" y="1699043"/>
                  <a:pt x="238034" y="1664647"/>
                </a:cubicBezTo>
                <a:cubicBezTo>
                  <a:pt x="161834" y="1630251"/>
                  <a:pt x="128481" y="1575747"/>
                  <a:pt x="88809" y="1531297"/>
                </a:cubicBezTo>
                <a:cubicBezTo>
                  <a:pt x="49137" y="1486847"/>
                  <a:pt x="14272" y="1443179"/>
                  <a:pt x="0" y="1397947"/>
                </a:cubicBezTo>
                <a:lnTo>
                  <a:pt x="22225" y="1253552"/>
                </a:lnTo>
                <a:close/>
              </a:path>
            </a:pathLst>
          </a:custGeom>
          <a:noFill/>
          <a:ln w="57150">
            <a:solidFill>
              <a:srgbClr val="FF6B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89" name="Frame 1088">
            <a:extLst>
              <a:ext uri="{FF2B5EF4-FFF2-40B4-BE49-F238E27FC236}">
                <a16:creationId xmlns:a16="http://schemas.microsoft.com/office/drawing/2014/main" id="{270E531E-36E9-F2D8-5B19-D1CF709E01F5}"/>
              </a:ext>
            </a:extLst>
          </p:cNvPr>
          <p:cNvSpPr/>
          <p:nvPr/>
        </p:nvSpPr>
        <p:spPr>
          <a:xfrm>
            <a:off x="8847315" y="2112555"/>
            <a:ext cx="2610013" cy="3555806"/>
          </a:xfrm>
          <a:prstGeom prst="frame">
            <a:avLst>
              <a:gd name="adj1" fmla="val 187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41" grpId="0" animBg="1"/>
      <p:bldP spid="1042" grpId="0" animBg="1"/>
      <p:bldP spid="1043" grpId="0"/>
      <p:bldP spid="1044" grpId="0" animBg="1"/>
      <p:bldP spid="1047" grpId="0" animBg="1"/>
      <p:bldP spid="1049" grpId="0"/>
      <p:bldP spid="1050" grpId="0"/>
      <p:bldP spid="1051" grpId="0" animBg="1"/>
      <p:bldP spid="1054" grpId="0" animBg="1"/>
      <p:bldP spid="1060" grpId="0" animBg="1"/>
      <p:bldP spid="1061" grpId="0" animBg="1"/>
      <p:bldP spid="1062" grpId="0" animBg="1"/>
      <p:bldP spid="1063" grpId="0"/>
      <p:bldP spid="1064" grpId="0" animBg="1"/>
      <p:bldP spid="1068" grpId="0"/>
      <p:bldP spid="1088" grpId="0" animBg="1"/>
      <p:bldP spid="10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6913"/>
            <a:ext cx="12192000" cy="68221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H.5.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Sammendrag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: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Robotdrift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B8E43-3BC9-8E0C-B7BE-CF2521329382}"/>
              </a:ext>
            </a:extLst>
          </p:cNvPr>
          <p:cNvSpPr txBox="1"/>
          <p:nvPr/>
        </p:nvSpPr>
        <p:spPr>
          <a:xfrm>
            <a:off x="1108685" y="1165965"/>
            <a:ext cx="273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Kart </a:t>
            </a:r>
            <a:r>
              <a:rPr lang="en-SG" sz="2400" b="1" dirty="0" err="1"/>
              <a:t>administrasjon</a:t>
            </a:r>
            <a:endParaRPr lang="en-SG" sz="2400" b="1" dirty="0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83CB0450-F0BF-92AA-A5F4-4EC72D4AC936}"/>
              </a:ext>
            </a:extLst>
          </p:cNvPr>
          <p:cNvSpPr/>
          <p:nvPr/>
        </p:nvSpPr>
        <p:spPr>
          <a:xfrm>
            <a:off x="1114408" y="971389"/>
            <a:ext cx="2744248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A55A6-0BD7-47EA-7F9D-9D07BF093063}"/>
              </a:ext>
            </a:extLst>
          </p:cNvPr>
          <p:cNvSpPr txBox="1"/>
          <p:nvPr/>
        </p:nvSpPr>
        <p:spPr>
          <a:xfrm>
            <a:off x="1130068" y="1964689"/>
            <a:ext cx="2697903" cy="110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Oppgave</a:t>
            </a:r>
            <a:r>
              <a:rPr lang="en-SG" sz="2400" b="1" dirty="0"/>
              <a:t> </a:t>
            </a:r>
            <a:r>
              <a:rPr lang="en-SG" sz="2400" b="1" dirty="0" err="1"/>
              <a:t>administrasjon</a:t>
            </a:r>
            <a:endParaRPr lang="en-SG" sz="1050" i="1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4AB1686C-6273-7BB2-9870-5AF5F19037F2}"/>
              </a:ext>
            </a:extLst>
          </p:cNvPr>
          <p:cNvSpPr/>
          <p:nvPr/>
        </p:nvSpPr>
        <p:spPr>
          <a:xfrm>
            <a:off x="1108686" y="1933594"/>
            <a:ext cx="275569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9EDB0-1C9C-BEC8-19CC-4889EBBA1E9C}"/>
              </a:ext>
            </a:extLst>
          </p:cNvPr>
          <p:cNvSpPr txBox="1"/>
          <p:nvPr/>
        </p:nvSpPr>
        <p:spPr>
          <a:xfrm>
            <a:off x="1110335" y="3316434"/>
            <a:ext cx="275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Rengjøringsoperasjoner</a:t>
            </a:r>
            <a:endParaRPr lang="en-SG" sz="2000" i="1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41DE6FA-3BC4-570B-A8E5-256E9940A89E}"/>
              </a:ext>
            </a:extLst>
          </p:cNvPr>
          <p:cNvSpPr/>
          <p:nvPr/>
        </p:nvSpPr>
        <p:spPr>
          <a:xfrm>
            <a:off x="1112721" y="3127926"/>
            <a:ext cx="275569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88552B59-2838-419F-5FA8-5E67DB5C8654}"/>
              </a:ext>
            </a:extLst>
          </p:cNvPr>
          <p:cNvSpPr/>
          <p:nvPr/>
        </p:nvSpPr>
        <p:spPr>
          <a:xfrm>
            <a:off x="1108686" y="4088197"/>
            <a:ext cx="275569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0980131C-C668-834C-B686-A871C3A083E6}"/>
              </a:ext>
            </a:extLst>
          </p:cNvPr>
          <p:cNvSpPr/>
          <p:nvPr/>
        </p:nvSpPr>
        <p:spPr>
          <a:xfrm>
            <a:off x="1108686" y="5051191"/>
            <a:ext cx="275569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A0712B-F81C-DC44-3F69-D2EEAD8680D0}"/>
              </a:ext>
            </a:extLst>
          </p:cNvPr>
          <p:cNvSpPr txBox="1"/>
          <p:nvPr/>
        </p:nvSpPr>
        <p:spPr>
          <a:xfrm>
            <a:off x="1108686" y="4291342"/>
            <a:ext cx="275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Rapporter</a:t>
            </a:r>
            <a:endParaRPr lang="en-SG" sz="105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450317-2047-C38E-8C07-3E4F7FE560C4}"/>
              </a:ext>
            </a:extLst>
          </p:cNvPr>
          <p:cNvSpPr txBox="1"/>
          <p:nvPr/>
        </p:nvSpPr>
        <p:spPr>
          <a:xfrm>
            <a:off x="1130067" y="5205717"/>
            <a:ext cx="271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Vedlikehold</a:t>
            </a:r>
            <a:endParaRPr lang="en-SG" sz="1050" i="1" dirty="0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B304EB8C-0A50-4C9C-590C-25E02453B9A7}"/>
              </a:ext>
            </a:extLst>
          </p:cNvPr>
          <p:cNvSpPr/>
          <p:nvPr/>
        </p:nvSpPr>
        <p:spPr>
          <a:xfrm>
            <a:off x="932240" y="992820"/>
            <a:ext cx="143317" cy="1807625"/>
          </a:xfrm>
          <a:prstGeom prst="leftBracket">
            <a:avLst/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DDC8FBBB-CD7C-02BA-368B-C555B69185FE}"/>
              </a:ext>
            </a:extLst>
          </p:cNvPr>
          <p:cNvSpPr/>
          <p:nvPr/>
        </p:nvSpPr>
        <p:spPr>
          <a:xfrm>
            <a:off x="932239" y="3147146"/>
            <a:ext cx="143317" cy="2772642"/>
          </a:xfrm>
          <a:prstGeom prst="leftBracket">
            <a:avLst/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8EC6FF-9A80-01AF-F774-0ECF62C5347C}"/>
              </a:ext>
            </a:extLst>
          </p:cNvPr>
          <p:cNvSpPr/>
          <p:nvPr/>
        </p:nvSpPr>
        <p:spPr>
          <a:xfrm>
            <a:off x="3842995" y="1153416"/>
            <a:ext cx="68647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9BBD744-2C55-6038-B165-71E85BAFA7D8}"/>
              </a:ext>
            </a:extLst>
          </p:cNvPr>
          <p:cNvSpPr/>
          <p:nvPr/>
        </p:nvSpPr>
        <p:spPr>
          <a:xfrm>
            <a:off x="3842995" y="2111416"/>
            <a:ext cx="6569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1C1A7E4-6F86-4C37-2FA6-8992710080D1}"/>
              </a:ext>
            </a:extLst>
          </p:cNvPr>
          <p:cNvSpPr/>
          <p:nvPr/>
        </p:nvSpPr>
        <p:spPr>
          <a:xfrm>
            <a:off x="3879401" y="3306997"/>
            <a:ext cx="6569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1E260F7-33C8-3F7F-DE1B-B80B3B7C8145}"/>
              </a:ext>
            </a:extLst>
          </p:cNvPr>
          <p:cNvSpPr/>
          <p:nvPr/>
        </p:nvSpPr>
        <p:spPr>
          <a:xfrm>
            <a:off x="3858656" y="4260564"/>
            <a:ext cx="6569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00BB281-E7D7-7990-C506-24DF498CF8D3}"/>
              </a:ext>
            </a:extLst>
          </p:cNvPr>
          <p:cNvSpPr/>
          <p:nvPr/>
        </p:nvSpPr>
        <p:spPr>
          <a:xfrm>
            <a:off x="3872484" y="5174939"/>
            <a:ext cx="6569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753A7533-C416-67BA-9DA5-9642487D0FDE}"/>
              </a:ext>
            </a:extLst>
          </p:cNvPr>
          <p:cNvSpPr/>
          <p:nvPr/>
        </p:nvSpPr>
        <p:spPr>
          <a:xfrm>
            <a:off x="4536386" y="971388"/>
            <a:ext cx="3005151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63DC895E-574E-D1B4-DC6E-7B76649AD019}"/>
              </a:ext>
            </a:extLst>
          </p:cNvPr>
          <p:cNvSpPr/>
          <p:nvPr/>
        </p:nvSpPr>
        <p:spPr>
          <a:xfrm>
            <a:off x="4536386" y="1933594"/>
            <a:ext cx="3005151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C68778B5-1C25-72F1-B5D5-59AB7E485884}"/>
              </a:ext>
            </a:extLst>
          </p:cNvPr>
          <p:cNvSpPr/>
          <p:nvPr/>
        </p:nvSpPr>
        <p:spPr>
          <a:xfrm>
            <a:off x="4547375" y="3124969"/>
            <a:ext cx="300515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BD66C4EA-94CE-09FA-A9EC-7BB6E30A27B1}"/>
              </a:ext>
            </a:extLst>
          </p:cNvPr>
          <p:cNvSpPr/>
          <p:nvPr/>
        </p:nvSpPr>
        <p:spPr>
          <a:xfrm>
            <a:off x="4536386" y="4088197"/>
            <a:ext cx="682840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60EEC12D-599F-5D99-2F62-D9CBFBBB17FB}"/>
              </a:ext>
            </a:extLst>
          </p:cNvPr>
          <p:cNvSpPr/>
          <p:nvPr/>
        </p:nvSpPr>
        <p:spPr>
          <a:xfrm>
            <a:off x="4536386" y="5051191"/>
            <a:ext cx="301614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0F6592-D796-D8A0-1D5C-23CFB96E46E0}"/>
              </a:ext>
            </a:extLst>
          </p:cNvPr>
          <p:cNvSpPr txBox="1"/>
          <p:nvPr/>
        </p:nvSpPr>
        <p:spPr>
          <a:xfrm>
            <a:off x="4547374" y="1010292"/>
            <a:ext cx="271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2400" b="1" dirty="0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B297A9E5-7F48-9065-B0C9-7D684D6DF776}"/>
              </a:ext>
            </a:extLst>
          </p:cNvPr>
          <p:cNvSpPr/>
          <p:nvPr/>
        </p:nvSpPr>
        <p:spPr>
          <a:xfrm>
            <a:off x="378740" y="3147147"/>
            <a:ext cx="510340" cy="2791320"/>
          </a:xfrm>
          <a:prstGeom prst="down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B276BB3B-45BB-5104-4501-95B800D4C42B}"/>
              </a:ext>
            </a:extLst>
          </p:cNvPr>
          <p:cNvSpPr/>
          <p:nvPr/>
        </p:nvSpPr>
        <p:spPr>
          <a:xfrm>
            <a:off x="504824" y="971388"/>
            <a:ext cx="254795" cy="1849482"/>
          </a:xfrm>
          <a:prstGeom prst="flowChartProcess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9FE0F418-87F9-A7E1-278B-71B3F6927D26}"/>
              </a:ext>
            </a:extLst>
          </p:cNvPr>
          <p:cNvSpPr/>
          <p:nvPr/>
        </p:nvSpPr>
        <p:spPr>
          <a:xfrm>
            <a:off x="504825" y="2871389"/>
            <a:ext cx="254795" cy="90161"/>
          </a:xfrm>
          <a:prstGeom prst="flowChartProcess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55D3686B-4688-997F-FB34-C6858320F25C}"/>
              </a:ext>
            </a:extLst>
          </p:cNvPr>
          <p:cNvSpPr/>
          <p:nvPr/>
        </p:nvSpPr>
        <p:spPr>
          <a:xfrm>
            <a:off x="504824" y="3006466"/>
            <a:ext cx="254795" cy="90161"/>
          </a:xfrm>
          <a:prstGeom prst="flowChartProcess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335E68-FCA3-BF63-04FB-2888A8FFEDE6}"/>
              </a:ext>
            </a:extLst>
          </p:cNvPr>
          <p:cNvSpPr txBox="1"/>
          <p:nvPr/>
        </p:nvSpPr>
        <p:spPr>
          <a:xfrm>
            <a:off x="4570518" y="1163234"/>
            <a:ext cx="287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Laging </a:t>
            </a:r>
            <a:r>
              <a:rPr lang="en-SG" sz="2400" b="1" dirty="0" err="1"/>
              <a:t>av</a:t>
            </a:r>
            <a:r>
              <a:rPr lang="en-SG" sz="2400" b="1" dirty="0"/>
              <a:t> kart</a:t>
            </a:r>
            <a:endParaRPr lang="en-SG" sz="2400" b="1" dirty="0">
              <a:solidFill>
                <a:srgbClr val="FF6B15"/>
              </a:solidFill>
            </a:endParaRPr>
          </a:p>
        </p:txBody>
      </p:sp>
      <p:sp>
        <p:nvSpPr>
          <p:cNvPr id="60" name="Plus Sign 59">
            <a:extLst>
              <a:ext uri="{FF2B5EF4-FFF2-40B4-BE49-F238E27FC236}">
                <a16:creationId xmlns:a16="http://schemas.microsoft.com/office/drawing/2014/main" id="{6DBDB4D4-059F-3B48-3DFE-030E56166D5A}"/>
              </a:ext>
            </a:extLst>
          </p:cNvPr>
          <p:cNvSpPr/>
          <p:nvPr/>
        </p:nvSpPr>
        <p:spPr>
          <a:xfrm>
            <a:off x="7522629" y="942306"/>
            <a:ext cx="855917" cy="8872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" name="Frame 60">
            <a:extLst>
              <a:ext uri="{FF2B5EF4-FFF2-40B4-BE49-F238E27FC236}">
                <a16:creationId xmlns:a16="http://schemas.microsoft.com/office/drawing/2014/main" id="{75AB2735-4404-2B4E-6E9B-8C4812F52A2E}"/>
              </a:ext>
            </a:extLst>
          </p:cNvPr>
          <p:cNvSpPr/>
          <p:nvPr/>
        </p:nvSpPr>
        <p:spPr>
          <a:xfrm>
            <a:off x="8359638" y="990888"/>
            <a:ext cx="3005151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C128C7-884F-8C7E-244B-E05084A25BDA}"/>
              </a:ext>
            </a:extLst>
          </p:cNvPr>
          <p:cNvSpPr txBox="1"/>
          <p:nvPr/>
        </p:nvSpPr>
        <p:spPr>
          <a:xfrm>
            <a:off x="8192890" y="1036454"/>
            <a:ext cx="33575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Kartendring</a:t>
            </a:r>
            <a:endParaRPr lang="en-SG" sz="2400" b="1" dirty="0">
              <a:solidFill>
                <a:srgbClr val="FF6B15"/>
              </a:solidFill>
            </a:endParaRPr>
          </a:p>
          <a:p>
            <a:pPr algn="ctr"/>
            <a:r>
              <a:rPr lang="en-SG" sz="1100" i="1" dirty="0"/>
              <a:t>(</a:t>
            </a:r>
            <a:r>
              <a:rPr lang="en-SG" sz="1100" i="1" dirty="0" err="1"/>
              <a:t>Virtuelle</a:t>
            </a:r>
            <a:r>
              <a:rPr lang="en-SG" sz="1100" i="1" dirty="0"/>
              <a:t> </a:t>
            </a:r>
            <a:r>
              <a:rPr lang="en-SG" sz="1100" i="1" dirty="0" err="1"/>
              <a:t>vegger</a:t>
            </a:r>
            <a:r>
              <a:rPr lang="en-SG" sz="1100" i="1" dirty="0"/>
              <a:t>, </a:t>
            </a:r>
            <a:r>
              <a:rPr lang="en-SG" sz="1100" i="1" dirty="0" err="1"/>
              <a:t>begrensede</a:t>
            </a:r>
            <a:r>
              <a:rPr lang="en-SG" sz="1100" i="1" dirty="0"/>
              <a:t> </a:t>
            </a:r>
            <a:r>
              <a:rPr lang="en-SG" sz="1100" i="1" dirty="0" err="1"/>
              <a:t>områder</a:t>
            </a:r>
            <a:r>
              <a:rPr lang="en-SG" sz="1100" i="1" dirty="0"/>
              <a:t>, </a:t>
            </a:r>
            <a:r>
              <a:rPr lang="en-SG" sz="1100" i="1" dirty="0" err="1"/>
              <a:t>viskelærverktøy</a:t>
            </a:r>
            <a:r>
              <a:rPr lang="en-SG" sz="1100" i="1" dirty="0"/>
              <a:t>).</a:t>
            </a:r>
          </a:p>
        </p:txBody>
      </p:sp>
      <p:sp>
        <p:nvSpPr>
          <p:cNvPr id="63" name="Frame 62">
            <a:extLst>
              <a:ext uri="{FF2B5EF4-FFF2-40B4-BE49-F238E27FC236}">
                <a16:creationId xmlns:a16="http://schemas.microsoft.com/office/drawing/2014/main" id="{C7965D29-5B6D-680D-93EC-A6DA8AAA494F}"/>
              </a:ext>
            </a:extLst>
          </p:cNvPr>
          <p:cNvSpPr/>
          <p:nvPr/>
        </p:nvSpPr>
        <p:spPr>
          <a:xfrm>
            <a:off x="8359637" y="1933967"/>
            <a:ext cx="3005151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4" name="Plus Sign 63">
            <a:extLst>
              <a:ext uri="{FF2B5EF4-FFF2-40B4-BE49-F238E27FC236}">
                <a16:creationId xmlns:a16="http://schemas.microsoft.com/office/drawing/2014/main" id="{8CF29E70-BB16-4690-AFCD-D1927F351963}"/>
              </a:ext>
            </a:extLst>
          </p:cNvPr>
          <p:cNvSpPr/>
          <p:nvPr/>
        </p:nvSpPr>
        <p:spPr>
          <a:xfrm>
            <a:off x="7528122" y="1898178"/>
            <a:ext cx="855917" cy="8872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7AA8BC-438E-8177-777A-123141DD22D9}"/>
              </a:ext>
            </a:extLst>
          </p:cNvPr>
          <p:cNvSpPr txBox="1"/>
          <p:nvPr/>
        </p:nvSpPr>
        <p:spPr>
          <a:xfrm>
            <a:off x="4353935" y="1961504"/>
            <a:ext cx="335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Laging </a:t>
            </a:r>
            <a:r>
              <a:rPr lang="en-SG" b="1" dirty="0" err="1"/>
              <a:t>av</a:t>
            </a:r>
            <a:r>
              <a:rPr lang="en-SG" b="1" dirty="0"/>
              <a:t> </a:t>
            </a:r>
            <a:r>
              <a:rPr lang="en-SG" b="1" dirty="0" err="1"/>
              <a:t>rengjøringsområde</a:t>
            </a:r>
            <a:r>
              <a:rPr lang="en-SG" b="1" dirty="0"/>
              <a:t>/</a:t>
            </a:r>
            <a:r>
              <a:rPr lang="en-SG" b="1" dirty="0" err="1"/>
              <a:t>oppgave</a:t>
            </a:r>
            <a:endParaRPr lang="en-SG" b="1" dirty="0">
              <a:solidFill>
                <a:srgbClr val="FF6B15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D9568C-EB27-229E-8AF4-9D1FFAAFB93D}"/>
              </a:ext>
            </a:extLst>
          </p:cNvPr>
          <p:cNvSpPr txBox="1"/>
          <p:nvPr/>
        </p:nvSpPr>
        <p:spPr>
          <a:xfrm>
            <a:off x="8305017" y="1990064"/>
            <a:ext cx="313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 err="1"/>
              <a:t>Rengjøringsoppgave</a:t>
            </a:r>
            <a:r>
              <a:rPr lang="en-SG" sz="1600" b="1" dirty="0"/>
              <a:t> </a:t>
            </a:r>
            <a:r>
              <a:rPr lang="en-SG" sz="1600" b="1" dirty="0" err="1"/>
              <a:t>endring</a:t>
            </a:r>
            <a:endParaRPr lang="en-SG" sz="1600" b="1" dirty="0">
              <a:solidFill>
                <a:srgbClr val="FF6B15"/>
              </a:solidFill>
            </a:endParaRPr>
          </a:p>
          <a:p>
            <a:pPr algn="ctr"/>
            <a:r>
              <a:rPr lang="en-SG" sz="1200" i="1" dirty="0"/>
              <a:t>(</a:t>
            </a:r>
            <a:r>
              <a:rPr lang="en-SG" sz="1200" i="1" dirty="0" err="1"/>
              <a:t>Rengjøringsoppgave</a:t>
            </a:r>
            <a:r>
              <a:rPr lang="en-SG" sz="1200" i="1" dirty="0"/>
              <a:t>, </a:t>
            </a:r>
            <a:br>
              <a:rPr lang="en-SG" sz="1200" i="1" dirty="0"/>
            </a:br>
            <a:r>
              <a:rPr lang="en-SG" sz="1200" i="1" dirty="0" err="1"/>
              <a:t>repetisjoner</a:t>
            </a:r>
            <a:r>
              <a:rPr lang="en-SG" sz="1200" i="1" dirty="0"/>
              <a:t>).</a:t>
            </a:r>
          </a:p>
        </p:txBody>
      </p:sp>
      <p:sp>
        <p:nvSpPr>
          <p:cNvPr id="67" name="Frame 66">
            <a:extLst>
              <a:ext uri="{FF2B5EF4-FFF2-40B4-BE49-F238E27FC236}">
                <a16:creationId xmlns:a16="http://schemas.microsoft.com/office/drawing/2014/main" id="{835BCB66-B079-54A7-6DF6-D8EA05756CB8}"/>
              </a:ext>
            </a:extLst>
          </p:cNvPr>
          <p:cNvSpPr/>
          <p:nvPr/>
        </p:nvSpPr>
        <p:spPr>
          <a:xfrm>
            <a:off x="8359636" y="3103628"/>
            <a:ext cx="300515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8" name="Plus Sign 67">
            <a:extLst>
              <a:ext uri="{FF2B5EF4-FFF2-40B4-BE49-F238E27FC236}">
                <a16:creationId xmlns:a16="http://schemas.microsoft.com/office/drawing/2014/main" id="{E4C18A71-9CB8-6516-D806-8B956095228C}"/>
              </a:ext>
            </a:extLst>
          </p:cNvPr>
          <p:cNvSpPr/>
          <p:nvPr/>
        </p:nvSpPr>
        <p:spPr>
          <a:xfrm>
            <a:off x="7532424" y="3119075"/>
            <a:ext cx="855917" cy="8872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03F67D-56FF-493B-BB6D-C58FE590E6A1}"/>
              </a:ext>
            </a:extLst>
          </p:cNvPr>
          <p:cNvSpPr txBox="1"/>
          <p:nvPr/>
        </p:nvSpPr>
        <p:spPr>
          <a:xfrm>
            <a:off x="4673135" y="3285994"/>
            <a:ext cx="28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6B15"/>
                </a:solidFill>
              </a:rPr>
              <a:t>Lokalisering</a:t>
            </a:r>
            <a:endParaRPr lang="en-SG" sz="1050" i="1" dirty="0">
              <a:solidFill>
                <a:srgbClr val="FF6B15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1C0952-7C4F-031E-258B-7A9776F837D9}"/>
              </a:ext>
            </a:extLst>
          </p:cNvPr>
          <p:cNvSpPr txBox="1"/>
          <p:nvPr/>
        </p:nvSpPr>
        <p:spPr>
          <a:xfrm>
            <a:off x="8378547" y="3281438"/>
            <a:ext cx="298624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6B15"/>
                </a:solidFill>
              </a:rPr>
              <a:t>Energi</a:t>
            </a:r>
            <a:r>
              <a:rPr lang="en-SG" sz="2400" b="1" dirty="0">
                <a:solidFill>
                  <a:srgbClr val="FF6B15"/>
                </a:solidFill>
              </a:rPr>
              <a:t> </a:t>
            </a:r>
            <a:r>
              <a:rPr lang="en-SG" sz="2400" b="1" dirty="0" err="1">
                <a:solidFill>
                  <a:srgbClr val="FF6B15"/>
                </a:solidFill>
              </a:rPr>
              <a:t>nivå</a:t>
            </a:r>
            <a:endParaRPr lang="en-SG" sz="2400" b="1" dirty="0"/>
          </a:p>
          <a:p>
            <a:pPr algn="ctr"/>
            <a:r>
              <a:rPr lang="en-SG" sz="1200" i="1" dirty="0"/>
              <a:t>(</a:t>
            </a:r>
            <a:r>
              <a:rPr lang="en-SG" sz="1200" i="1" dirty="0" err="1"/>
              <a:t>batteri</a:t>
            </a:r>
            <a:r>
              <a:rPr lang="en-SG" sz="1200" i="1" dirty="0"/>
              <a:t>, </a:t>
            </a:r>
            <a:r>
              <a:rPr lang="en-SG" sz="1200" i="1" dirty="0" err="1"/>
              <a:t>rentvannstank</a:t>
            </a:r>
            <a:r>
              <a:rPr lang="en-SG" sz="1200" i="1" dirty="0"/>
              <a:t> </a:t>
            </a:r>
            <a:r>
              <a:rPr lang="en-SG" sz="1200" i="1" dirty="0" err="1"/>
              <a:t>og</a:t>
            </a:r>
            <a:r>
              <a:rPr lang="en-SG" sz="1200" i="1" dirty="0"/>
              <a:t> </a:t>
            </a:r>
            <a:r>
              <a:rPr lang="en-SG" sz="1200" i="1" dirty="0" err="1"/>
              <a:t>skittenvannstank</a:t>
            </a:r>
            <a:r>
              <a:rPr lang="en-SG" sz="1200" i="1" dirty="0"/>
              <a:t>)</a:t>
            </a:r>
          </a:p>
          <a:p>
            <a:pPr algn="ctr"/>
            <a:endParaRPr lang="en-SG" sz="1050" i="1" dirty="0">
              <a:solidFill>
                <a:srgbClr val="FF6B15"/>
              </a:solidFill>
            </a:endParaRPr>
          </a:p>
        </p:txBody>
      </p:sp>
      <p:pic>
        <p:nvPicPr>
          <p:cNvPr id="72" name="Picture 2" descr="Warning signs WS according to ASR A1.3-2013 and DIN EN ISO 7010 WS2-B1  (597-62232) | HellermannTyton">
            <a:extLst>
              <a:ext uri="{FF2B5EF4-FFF2-40B4-BE49-F238E27FC236}">
                <a16:creationId xmlns:a16="http://schemas.microsoft.com/office/drawing/2014/main" id="{ED4388C1-B1D2-523F-180A-EDF248CF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52" y="3308156"/>
            <a:ext cx="407487" cy="3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ame 82">
            <a:extLst>
              <a:ext uri="{FF2B5EF4-FFF2-40B4-BE49-F238E27FC236}">
                <a16:creationId xmlns:a16="http://schemas.microsoft.com/office/drawing/2014/main" id="{9A286F2D-7192-2623-0242-4320D8D55EA6}"/>
              </a:ext>
            </a:extLst>
          </p:cNvPr>
          <p:cNvSpPr/>
          <p:nvPr/>
        </p:nvSpPr>
        <p:spPr>
          <a:xfrm>
            <a:off x="8359636" y="5072766"/>
            <a:ext cx="3005152" cy="887275"/>
          </a:xfrm>
          <a:prstGeom prst="frame">
            <a:avLst>
              <a:gd name="adj1" fmla="val 4985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84" name="Plus Sign 83">
            <a:extLst>
              <a:ext uri="{FF2B5EF4-FFF2-40B4-BE49-F238E27FC236}">
                <a16:creationId xmlns:a16="http://schemas.microsoft.com/office/drawing/2014/main" id="{6BE2F9C2-BA49-CB9E-FDA0-AF497A5F647C}"/>
              </a:ext>
            </a:extLst>
          </p:cNvPr>
          <p:cNvSpPr/>
          <p:nvPr/>
        </p:nvSpPr>
        <p:spPr>
          <a:xfrm>
            <a:off x="7500812" y="5042060"/>
            <a:ext cx="855917" cy="8872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D0E88EF-1330-B4CB-F0FA-30776F24D54A}"/>
              </a:ext>
            </a:extLst>
          </p:cNvPr>
          <p:cNvSpPr txBox="1"/>
          <p:nvPr/>
        </p:nvSpPr>
        <p:spPr>
          <a:xfrm>
            <a:off x="8424105" y="5078898"/>
            <a:ext cx="288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FF6B15"/>
                </a:solidFill>
              </a:rPr>
              <a:t>Lad </a:t>
            </a:r>
          </a:p>
          <a:p>
            <a:pPr algn="ctr"/>
            <a:r>
              <a:rPr lang="en-SG" sz="2400" b="1" dirty="0"/>
              <a:t>META-SCRUB 60</a:t>
            </a:r>
            <a:endParaRPr lang="en-SG" sz="1200" i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7E8F7F-9521-A5CC-3A7E-B6002DB5F74A}"/>
              </a:ext>
            </a:extLst>
          </p:cNvPr>
          <p:cNvSpPr txBox="1"/>
          <p:nvPr/>
        </p:nvSpPr>
        <p:spPr>
          <a:xfrm>
            <a:off x="4579132" y="5139465"/>
            <a:ext cx="291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Daglig</a:t>
            </a:r>
            <a:r>
              <a:rPr lang="en-SG" sz="2400" b="1" dirty="0"/>
              <a:t> </a:t>
            </a:r>
            <a:r>
              <a:rPr lang="en-SG" sz="2400" b="1" dirty="0" err="1"/>
              <a:t>vedlikehold</a:t>
            </a:r>
            <a:endParaRPr lang="en-SG" sz="2400" b="1" dirty="0"/>
          </a:p>
          <a:p>
            <a:pPr algn="ctr"/>
            <a:r>
              <a:rPr lang="en-SG" sz="1200" i="1" dirty="0"/>
              <a:t>(</a:t>
            </a:r>
            <a:r>
              <a:rPr lang="en-SG" sz="1200" i="1" dirty="0" err="1"/>
              <a:t>Vanntank</a:t>
            </a:r>
            <a:r>
              <a:rPr lang="en-SG" sz="1200" i="1" dirty="0"/>
              <a:t>, </a:t>
            </a:r>
            <a:r>
              <a:rPr lang="en-SG" sz="1200" i="1" dirty="0" err="1"/>
              <a:t>skurebørster</a:t>
            </a:r>
            <a:r>
              <a:rPr lang="en-SG" sz="1200" i="1" dirty="0"/>
              <a:t>, </a:t>
            </a:r>
            <a:r>
              <a:rPr lang="en-SG" sz="1200" i="1" dirty="0" err="1"/>
              <a:t>nal</a:t>
            </a:r>
            <a:r>
              <a:rPr lang="en-SG" sz="1200" i="1" dirty="0"/>
              <a:t>).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C819AF1-7928-3FE2-A2A0-96424C18DEE3}"/>
              </a:ext>
            </a:extLst>
          </p:cNvPr>
          <p:cNvSpPr txBox="1"/>
          <p:nvPr/>
        </p:nvSpPr>
        <p:spPr>
          <a:xfrm>
            <a:off x="4529469" y="4316083"/>
            <a:ext cx="681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Rapportliste</a:t>
            </a:r>
            <a:r>
              <a:rPr lang="en-SG" sz="2000" b="1" dirty="0"/>
              <a:t> </a:t>
            </a:r>
            <a:r>
              <a:rPr lang="en-SG" sz="2000" b="1" dirty="0" err="1"/>
              <a:t>og</a:t>
            </a:r>
            <a:r>
              <a:rPr lang="en-SG" sz="2000" b="1" dirty="0"/>
              <a:t> </a:t>
            </a:r>
            <a:r>
              <a:rPr lang="en-SG" sz="2000" b="1" dirty="0" err="1"/>
              <a:t>detaljer</a:t>
            </a:r>
            <a:r>
              <a:rPr lang="en-SG" sz="2000" b="1" dirty="0"/>
              <a:t> for analyse </a:t>
            </a:r>
            <a:r>
              <a:rPr lang="en-SG" sz="2000" b="1" dirty="0" err="1"/>
              <a:t>av</a:t>
            </a:r>
            <a:r>
              <a:rPr lang="en-SG" sz="2000" b="1" dirty="0"/>
              <a:t> </a:t>
            </a:r>
            <a:r>
              <a:rPr lang="en-SG" sz="2000" b="1" dirty="0" err="1"/>
              <a:t>rengjøringseffektivitet</a:t>
            </a:r>
            <a:endParaRPr lang="en-SG" sz="2000" i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F596DD5-BE6A-CBC6-F8A5-0598788E0415}"/>
              </a:ext>
            </a:extLst>
          </p:cNvPr>
          <p:cNvSpPr/>
          <p:nvPr/>
        </p:nvSpPr>
        <p:spPr>
          <a:xfrm>
            <a:off x="1045902" y="1649130"/>
            <a:ext cx="217959" cy="227667"/>
          </a:xfrm>
          <a:prstGeom prst="ellipse">
            <a:avLst/>
          </a:prstGeom>
          <a:solidFill>
            <a:srgbClr val="FF6B15"/>
          </a:solidFill>
          <a:ln w="38100"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6FADB75-6AA5-2703-D840-0AFCED0EC8B4}"/>
              </a:ext>
            </a:extLst>
          </p:cNvPr>
          <p:cNvSpPr/>
          <p:nvPr/>
        </p:nvSpPr>
        <p:spPr>
          <a:xfrm>
            <a:off x="1071998" y="2634636"/>
            <a:ext cx="217959" cy="227667"/>
          </a:xfrm>
          <a:prstGeom prst="ellipse">
            <a:avLst/>
          </a:prstGeom>
          <a:solidFill>
            <a:srgbClr val="FF6B15"/>
          </a:solidFill>
          <a:ln w="38100"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6E7C059-C398-D297-FF4A-2677BCBC0C8C}"/>
              </a:ext>
            </a:extLst>
          </p:cNvPr>
          <p:cNvSpPr/>
          <p:nvPr/>
        </p:nvSpPr>
        <p:spPr>
          <a:xfrm>
            <a:off x="1071997" y="3831850"/>
            <a:ext cx="217959" cy="227667"/>
          </a:xfrm>
          <a:prstGeom prst="ellipse">
            <a:avLst/>
          </a:prstGeom>
          <a:solidFill>
            <a:srgbClr val="FF6B15"/>
          </a:solidFill>
          <a:ln w="38100"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20C6520-589B-CAFF-FE92-E6B67813AD38}"/>
              </a:ext>
            </a:extLst>
          </p:cNvPr>
          <p:cNvSpPr/>
          <p:nvPr/>
        </p:nvSpPr>
        <p:spPr>
          <a:xfrm>
            <a:off x="1066982" y="4786954"/>
            <a:ext cx="217959" cy="227667"/>
          </a:xfrm>
          <a:prstGeom prst="ellipse">
            <a:avLst/>
          </a:prstGeom>
          <a:solidFill>
            <a:srgbClr val="FF6B15"/>
          </a:solidFill>
          <a:ln w="38100"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1318ED6-1865-46A2-D80E-B00148287B9D}"/>
              </a:ext>
            </a:extLst>
          </p:cNvPr>
          <p:cNvSpPr/>
          <p:nvPr/>
        </p:nvSpPr>
        <p:spPr>
          <a:xfrm>
            <a:off x="1073777" y="5762189"/>
            <a:ext cx="217959" cy="227667"/>
          </a:xfrm>
          <a:prstGeom prst="ellipse">
            <a:avLst/>
          </a:prstGeom>
          <a:solidFill>
            <a:srgbClr val="FF6B15"/>
          </a:solidFill>
          <a:ln w="38100"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96" name="Picture 2" descr="Warning signs WS according to ASR A1.3-2013 and DIN EN ISO 7010 WS2-B1  (597-62232) | HellermannTyton">
            <a:extLst>
              <a:ext uri="{FF2B5EF4-FFF2-40B4-BE49-F238E27FC236}">
                <a16:creationId xmlns:a16="http://schemas.microsoft.com/office/drawing/2014/main" id="{E21B51B1-2498-2894-B15A-498B54056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05" y="3291246"/>
            <a:ext cx="407487" cy="3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  <p:bldP spid="9" grpId="0"/>
      <p:bldP spid="2" grpId="0" animBg="1"/>
      <p:bldP spid="3" grpId="0"/>
      <p:bldP spid="13" grpId="0" animBg="1"/>
      <p:bldP spid="15" grpId="0" animBg="1"/>
      <p:bldP spid="21" grpId="0" animBg="1"/>
      <p:bldP spid="23" grpId="0"/>
      <p:bldP spid="26" grpId="0"/>
      <p:bldP spid="27" grpId="0" animBg="1"/>
      <p:bldP spid="28" grpId="0" animBg="1"/>
      <p:bldP spid="29" grpId="0" animBg="1"/>
      <p:bldP spid="31" grpId="0" animBg="1"/>
      <p:bldP spid="33" grpId="0" animBg="1"/>
      <p:bldP spid="37" grpId="0" animBg="1"/>
      <p:bldP spid="38" grpId="0" animBg="1"/>
      <p:bldP spid="41" grpId="0" animBg="1"/>
      <p:bldP spid="45" grpId="0" animBg="1"/>
      <p:bldP spid="46" grpId="0" animBg="1"/>
      <p:bldP spid="47" grpId="0" animBg="1"/>
      <p:bldP spid="49" grpId="0" animBg="1"/>
      <p:bldP spid="50" grpId="0"/>
      <p:bldP spid="59" grpId="0"/>
      <p:bldP spid="60" grpId="0" animBg="1"/>
      <p:bldP spid="61" grpId="0" animBg="1"/>
      <p:bldP spid="62" grpId="0"/>
      <p:bldP spid="63" grpId="0" animBg="1"/>
      <p:bldP spid="64" grpId="0" animBg="1"/>
      <p:bldP spid="65" grpId="0"/>
      <p:bldP spid="66" grpId="0"/>
      <p:bldP spid="67" grpId="0" animBg="1"/>
      <p:bldP spid="68" grpId="0" animBg="1"/>
      <p:bldP spid="69" grpId="0"/>
      <p:bldP spid="70" grpId="0"/>
      <p:bldP spid="83" grpId="0" animBg="1"/>
      <p:bldP spid="84" grpId="0" animBg="1"/>
      <p:bldP spid="86" grpId="0"/>
      <p:bldP spid="88" grpId="0"/>
      <p:bldP spid="89" grpId="0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179EA077-CDC4-FD60-E60C-E72661A7E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-899" y="833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Introduksjon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338C3-D9C7-782F-2636-23AEBE6B9432}"/>
              </a:ext>
            </a:extLst>
          </p:cNvPr>
          <p:cNvSpPr txBox="1"/>
          <p:nvPr/>
        </p:nvSpPr>
        <p:spPr>
          <a:xfrm>
            <a:off x="4181684" y="2911429"/>
            <a:ext cx="344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Mekanisk</a:t>
            </a:r>
            <a:r>
              <a:rPr lang="en-SG" sz="2400" b="1" dirty="0"/>
              <a:t> &amp; </a:t>
            </a:r>
            <a:r>
              <a:rPr lang="en-SG" sz="2400" b="1" dirty="0" err="1"/>
              <a:t>Sensorer</a:t>
            </a:r>
            <a:endParaRPr lang="en-US" sz="2400" b="1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336588DE-480D-53A5-4E5F-1CEECF989613}"/>
              </a:ext>
            </a:extLst>
          </p:cNvPr>
          <p:cNvSpPr/>
          <p:nvPr/>
        </p:nvSpPr>
        <p:spPr>
          <a:xfrm>
            <a:off x="314325" y="857162"/>
            <a:ext cx="11544300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DC9620D-28D6-9231-8F8C-D9FDBAFB735F}"/>
              </a:ext>
            </a:extLst>
          </p:cNvPr>
          <p:cNvSpPr/>
          <p:nvPr/>
        </p:nvSpPr>
        <p:spPr>
          <a:xfrm>
            <a:off x="1035698" y="5276850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6BED756-9E13-27AE-5486-2902D88002B9}"/>
              </a:ext>
            </a:extLst>
          </p:cNvPr>
          <p:cNvSpPr/>
          <p:nvPr/>
        </p:nvSpPr>
        <p:spPr>
          <a:xfrm>
            <a:off x="1769123" y="4457282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16BB1116-0F53-4763-7135-DEA11BCA40C9}"/>
              </a:ext>
            </a:extLst>
          </p:cNvPr>
          <p:cNvSpPr/>
          <p:nvPr/>
        </p:nvSpPr>
        <p:spPr>
          <a:xfrm>
            <a:off x="2473973" y="3600120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016AECB3-1E0A-29B2-70D8-778F93284A80}"/>
              </a:ext>
            </a:extLst>
          </p:cNvPr>
          <p:cNvSpPr/>
          <p:nvPr/>
        </p:nvSpPr>
        <p:spPr>
          <a:xfrm>
            <a:off x="3241999" y="2780552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24F5C643-316B-E122-838A-18BB1224E01E}"/>
              </a:ext>
            </a:extLst>
          </p:cNvPr>
          <p:cNvSpPr/>
          <p:nvPr/>
        </p:nvSpPr>
        <p:spPr>
          <a:xfrm>
            <a:off x="3905250" y="1960984"/>
            <a:ext cx="4412602" cy="723988"/>
          </a:xfrm>
          <a:prstGeom prst="frame">
            <a:avLst>
              <a:gd name="adj1" fmla="val 657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9F2571D-0794-39C2-7D6C-37BD78252B33}"/>
              </a:ext>
            </a:extLst>
          </p:cNvPr>
          <p:cNvSpPr/>
          <p:nvPr/>
        </p:nvSpPr>
        <p:spPr>
          <a:xfrm rot="5400000">
            <a:off x="-492070" y="3118849"/>
            <a:ext cx="375435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000948-6445-9433-F6D1-5E5EFD1046F8}"/>
              </a:ext>
            </a:extLst>
          </p:cNvPr>
          <p:cNvSpPr/>
          <p:nvPr/>
        </p:nvSpPr>
        <p:spPr>
          <a:xfrm rot="5400000">
            <a:off x="678921" y="2713909"/>
            <a:ext cx="294448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0E7A652-FA31-7400-EF43-26B6B199CB12}"/>
              </a:ext>
            </a:extLst>
          </p:cNvPr>
          <p:cNvSpPr/>
          <p:nvPr/>
        </p:nvSpPr>
        <p:spPr>
          <a:xfrm rot="5400000">
            <a:off x="1809565" y="2280565"/>
            <a:ext cx="209684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BE8A6AE-8013-483A-A64E-E90712818B86}"/>
              </a:ext>
            </a:extLst>
          </p:cNvPr>
          <p:cNvSpPr/>
          <p:nvPr/>
        </p:nvSpPr>
        <p:spPr>
          <a:xfrm rot="5400000">
            <a:off x="2985400" y="1870780"/>
            <a:ext cx="1277274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70A5F17-ACCD-E0BA-B3DE-34A0C8F4C51B}"/>
              </a:ext>
            </a:extLst>
          </p:cNvPr>
          <p:cNvSpPr/>
          <p:nvPr/>
        </p:nvSpPr>
        <p:spPr>
          <a:xfrm rot="5400000">
            <a:off x="4082643" y="1441631"/>
            <a:ext cx="49643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BC3CB-5CB0-86FD-79D9-4D6DDA363623}"/>
              </a:ext>
            </a:extLst>
          </p:cNvPr>
          <p:cNvSpPr txBox="1"/>
          <p:nvPr/>
        </p:nvSpPr>
        <p:spPr>
          <a:xfrm>
            <a:off x="4592471" y="2132390"/>
            <a:ext cx="369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 err="1"/>
              <a:t>Tradisjonelle</a:t>
            </a:r>
            <a:r>
              <a:rPr lang="en-SG" b="1" dirty="0"/>
              <a:t> </a:t>
            </a:r>
            <a:r>
              <a:rPr lang="en-SG" b="1" dirty="0" err="1"/>
              <a:t>rengjøringsproblemer</a:t>
            </a:r>
            <a:endParaRPr lang="en-SG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A2D61-75F2-03F8-AE2C-F15499A5B2A0}"/>
              </a:ext>
            </a:extLst>
          </p:cNvPr>
          <p:cNvSpPr txBox="1"/>
          <p:nvPr/>
        </p:nvSpPr>
        <p:spPr>
          <a:xfrm>
            <a:off x="3555123" y="3740522"/>
            <a:ext cx="333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Hindringer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FE07E-51B0-7D24-9B66-013E160BAA01}"/>
              </a:ext>
            </a:extLst>
          </p:cNvPr>
          <p:cNvSpPr txBox="1"/>
          <p:nvPr/>
        </p:nvSpPr>
        <p:spPr>
          <a:xfrm>
            <a:off x="2661719" y="4597747"/>
            <a:ext cx="352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Lokalisering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8D909E-F6DE-1126-53AC-F1066F18C884}"/>
              </a:ext>
            </a:extLst>
          </p:cNvPr>
          <p:cNvSpPr txBox="1"/>
          <p:nvPr/>
        </p:nvSpPr>
        <p:spPr>
          <a:xfrm>
            <a:off x="2018922" y="5434139"/>
            <a:ext cx="341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Brukergrensesnitt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D50D66-B55A-C15F-83DF-2DC6207BE1E0}"/>
              </a:ext>
            </a:extLst>
          </p:cNvPr>
          <p:cNvSpPr txBox="1"/>
          <p:nvPr/>
        </p:nvSpPr>
        <p:spPr>
          <a:xfrm>
            <a:off x="382846" y="895007"/>
            <a:ext cx="1145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Hvilke problemer kan oppstå for automatiserte </a:t>
            </a:r>
            <a:r>
              <a:rPr lang="nb-NO" sz="2800" b="1" dirty="0" err="1"/>
              <a:t>rengjøringsroboter</a:t>
            </a:r>
            <a:r>
              <a:rPr lang="nb-NO" sz="2800" b="1" dirty="0"/>
              <a:t>?</a:t>
            </a:r>
            <a:endParaRPr lang="en-SG" sz="2800" b="1" dirty="0"/>
          </a:p>
        </p:txBody>
      </p:sp>
      <p:pic>
        <p:nvPicPr>
          <p:cNvPr id="1026" name="Picture 2" descr="Localization Icons Png Vector - Icon Location Png, Transparent Png ,  Transparent Png Image - PNGitem">
            <a:extLst>
              <a:ext uri="{FF2B5EF4-FFF2-40B4-BE49-F238E27FC236}">
                <a16:creationId xmlns:a16="http://schemas.microsoft.com/office/drawing/2014/main" id="{BAB3BCB7-03DB-B58C-8804-73DAE61C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90" y="4580934"/>
            <a:ext cx="487329" cy="50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bile-user-interface Icons - Free SVG &amp; PNG Mobile-user-interface Images -  Noun Project">
            <a:extLst>
              <a:ext uri="{FF2B5EF4-FFF2-40B4-BE49-F238E27FC236}">
                <a16:creationId xmlns:a16="http://schemas.microsoft.com/office/drawing/2014/main" id="{6C15D981-EEC6-3AC3-AE2D-B27AF243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84" y="5329305"/>
            <a:ext cx="609777" cy="6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stacle - Free construction and tools icons">
            <a:extLst>
              <a:ext uri="{FF2B5EF4-FFF2-40B4-BE49-F238E27FC236}">
                <a16:creationId xmlns:a16="http://schemas.microsoft.com/office/drawing/2014/main" id="{8B1433D8-E7C3-530B-47F8-2B3FB64B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71" y="3721473"/>
            <a:ext cx="503853" cy="5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chanical Svg Png Icon Free Download (#562660) - OnlineWebFonts.COM">
            <a:extLst>
              <a:ext uri="{FF2B5EF4-FFF2-40B4-BE49-F238E27FC236}">
                <a16:creationId xmlns:a16="http://schemas.microsoft.com/office/drawing/2014/main" id="{5DE45E02-2894-2890-3345-54E02C141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09" y="2859866"/>
            <a:ext cx="592075" cy="5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ansparent Cleaning Icons Png - Cleaning Icon Png, Png Download ,  Transparent Png Image - PNGitem">
            <a:extLst>
              <a:ext uri="{FF2B5EF4-FFF2-40B4-BE49-F238E27FC236}">
                <a16:creationId xmlns:a16="http://schemas.microsoft.com/office/drawing/2014/main" id="{3324AE18-49EE-E7D2-CB83-E7EDD6D1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84" y="2074271"/>
            <a:ext cx="489795" cy="5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BC58AD73-AB59-E57E-C4FE-88BC93DFA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Q&amp;A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Sesjon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E8A0AB-07E8-6111-132D-8A3090231F35}"/>
              </a:ext>
            </a:extLst>
          </p:cNvPr>
          <p:cNvSpPr txBox="1"/>
          <p:nvPr/>
        </p:nvSpPr>
        <p:spPr>
          <a:xfrm>
            <a:off x="1240418" y="4046091"/>
            <a:ext cx="9711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i="1" dirty="0" err="1"/>
              <a:t>Avanserte</a:t>
            </a:r>
            <a:r>
              <a:rPr lang="en-SG" sz="6000" b="1" i="1" dirty="0"/>
              <a:t> </a:t>
            </a:r>
            <a:r>
              <a:rPr lang="en-SG" sz="6000" b="1" i="1" dirty="0" err="1"/>
              <a:t>Kobotics-løsninger</a:t>
            </a:r>
            <a:endParaRPr lang="en-SG" sz="6000" b="1" i="1" dirty="0"/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E69B366E-E65B-4482-DE85-53E0F7002C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80" y="1490727"/>
            <a:ext cx="2546234" cy="25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3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51F73CE-53D0-0327-4F39-D0E4DB1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Problemløsningsprosses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B8E43-3BC9-8E0C-B7BE-CF2521329382}"/>
              </a:ext>
            </a:extLst>
          </p:cNvPr>
          <p:cNvSpPr txBox="1"/>
          <p:nvPr/>
        </p:nvSpPr>
        <p:spPr>
          <a:xfrm>
            <a:off x="97446" y="896449"/>
            <a:ext cx="253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Renholder</a:t>
            </a:r>
            <a:endParaRPr lang="en-SG" sz="2400" b="1" dirty="0"/>
          </a:p>
          <a:p>
            <a:pPr algn="ctr"/>
            <a:r>
              <a:rPr lang="en-SG" sz="2000" dirty="0"/>
              <a:t>(Level 3)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83CB0450-F0BF-92AA-A5F4-4EC72D4AC936}"/>
              </a:ext>
            </a:extLst>
          </p:cNvPr>
          <p:cNvSpPr/>
          <p:nvPr/>
        </p:nvSpPr>
        <p:spPr>
          <a:xfrm>
            <a:off x="93504" y="880854"/>
            <a:ext cx="2531825" cy="887275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" name="Arrow: U-Turn 1">
            <a:extLst>
              <a:ext uri="{FF2B5EF4-FFF2-40B4-BE49-F238E27FC236}">
                <a16:creationId xmlns:a16="http://schemas.microsoft.com/office/drawing/2014/main" id="{8F8CC657-99DE-69A0-ED6F-C563EA1234AC}"/>
              </a:ext>
            </a:extLst>
          </p:cNvPr>
          <p:cNvSpPr/>
          <p:nvPr/>
        </p:nvSpPr>
        <p:spPr>
          <a:xfrm flipH="1" flipV="1">
            <a:off x="1851104" y="1761470"/>
            <a:ext cx="4114800" cy="1046440"/>
          </a:xfrm>
          <a:prstGeom prst="uturnArrow">
            <a:avLst>
              <a:gd name="adj1" fmla="val 25203"/>
              <a:gd name="adj2" fmla="val 25000"/>
              <a:gd name="adj3" fmla="val 27242"/>
              <a:gd name="adj4" fmla="val 0"/>
              <a:gd name="adj5" fmla="val 10000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1FC56-137E-8390-5D2E-8419B11E60C6}"/>
              </a:ext>
            </a:extLst>
          </p:cNvPr>
          <p:cNvSpPr txBox="1"/>
          <p:nvPr/>
        </p:nvSpPr>
        <p:spPr>
          <a:xfrm>
            <a:off x="3095392" y="1467353"/>
            <a:ext cx="2353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/>
              <a:t>Spørsmål</a:t>
            </a:r>
            <a:r>
              <a:rPr lang="en-SG" sz="2000" b="1" dirty="0"/>
              <a:t> / problem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A4B4DE1-938A-5CEE-2FD8-78385740B626}"/>
              </a:ext>
            </a:extLst>
          </p:cNvPr>
          <p:cNvSpPr/>
          <p:nvPr/>
        </p:nvSpPr>
        <p:spPr>
          <a:xfrm>
            <a:off x="2625328" y="1013875"/>
            <a:ext cx="115718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E1E66-63D3-AA52-42D2-BD0757BA2059}"/>
              </a:ext>
            </a:extLst>
          </p:cNvPr>
          <p:cNvSpPr txBox="1"/>
          <p:nvPr/>
        </p:nvSpPr>
        <p:spPr>
          <a:xfrm>
            <a:off x="5393385" y="888541"/>
            <a:ext cx="254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Område</a:t>
            </a:r>
            <a:r>
              <a:rPr lang="en-SG" sz="2400" b="1" dirty="0"/>
              <a:t> </a:t>
            </a:r>
            <a:r>
              <a:rPr lang="en-SG" sz="2400" b="1" dirty="0" err="1"/>
              <a:t>ansvarlig</a:t>
            </a:r>
            <a:endParaRPr lang="en-SG" sz="2400" b="1" dirty="0"/>
          </a:p>
          <a:p>
            <a:pPr algn="ctr"/>
            <a:r>
              <a:rPr lang="en-SG" sz="2000" dirty="0"/>
              <a:t>(Level 2)</a:t>
            </a:r>
          </a:p>
        </p:txBody>
      </p:sp>
      <p:pic>
        <p:nvPicPr>
          <p:cNvPr id="2050" name="Picture 2" descr="Thumb Image - Ask A Question Icon Png, Transparent Png , Transparent Png  Image - PNGitem">
            <a:extLst>
              <a:ext uri="{FF2B5EF4-FFF2-40B4-BE49-F238E27FC236}">
                <a16:creationId xmlns:a16="http://schemas.microsoft.com/office/drawing/2014/main" id="{F4A9A768-860A-01AA-CDB1-2123ECD5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56" y="898958"/>
            <a:ext cx="967690" cy="68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1035ED7-C816-ACD9-2329-744F25060DE2}"/>
              </a:ext>
            </a:extLst>
          </p:cNvPr>
          <p:cNvSpPr txBox="1"/>
          <p:nvPr/>
        </p:nvSpPr>
        <p:spPr>
          <a:xfrm>
            <a:off x="2261316" y="2439953"/>
            <a:ext cx="34903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✅</a:t>
            </a:r>
            <a:r>
              <a:rPr lang="en-SG" sz="2400" b="1" dirty="0"/>
              <a:t> </a:t>
            </a:r>
            <a:r>
              <a:rPr lang="en-SG" sz="2400" b="1" dirty="0" err="1"/>
              <a:t>Klarer</a:t>
            </a:r>
            <a:r>
              <a:rPr lang="en-SG" sz="2400" b="1" dirty="0"/>
              <a:t> å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✅</a:t>
            </a:r>
          </a:p>
          <a:p>
            <a:pPr algn="ctr"/>
            <a:endParaRPr lang="en-SG" sz="1100" dirty="0"/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B4B3C0C8-2796-4E6C-5773-CCDABC542465}"/>
              </a:ext>
            </a:extLst>
          </p:cNvPr>
          <p:cNvSpPr/>
          <p:nvPr/>
        </p:nvSpPr>
        <p:spPr>
          <a:xfrm>
            <a:off x="5389443" y="867188"/>
            <a:ext cx="2531825" cy="887275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3" name="Arrow: Bent-Up 32">
            <a:extLst>
              <a:ext uri="{FF2B5EF4-FFF2-40B4-BE49-F238E27FC236}">
                <a16:creationId xmlns:a16="http://schemas.microsoft.com/office/drawing/2014/main" id="{7F480041-8236-8FEF-6452-8A45958AD96D}"/>
              </a:ext>
            </a:extLst>
          </p:cNvPr>
          <p:cNvSpPr/>
          <p:nvPr/>
        </p:nvSpPr>
        <p:spPr>
          <a:xfrm rot="10800000" flipH="1">
            <a:off x="7894753" y="1080312"/>
            <a:ext cx="3528517" cy="1304667"/>
          </a:xfrm>
          <a:prstGeom prst="bentUpArrow">
            <a:avLst>
              <a:gd name="adj1" fmla="val 21874"/>
              <a:gd name="adj2" fmla="val 25000"/>
              <a:gd name="adj3" fmla="val 2500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A98EEB-CFD7-3AF4-A24D-F4CBA150F59C}"/>
              </a:ext>
            </a:extLst>
          </p:cNvPr>
          <p:cNvSpPr txBox="1"/>
          <p:nvPr/>
        </p:nvSpPr>
        <p:spPr>
          <a:xfrm>
            <a:off x="7863101" y="983109"/>
            <a:ext cx="330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❌</a:t>
            </a:r>
            <a:r>
              <a:rPr lang="en-SG" sz="2400" b="1" dirty="0"/>
              <a:t> Kan </a:t>
            </a:r>
            <a:r>
              <a:rPr lang="en-SG" sz="2400" b="1" dirty="0" err="1"/>
              <a:t>ikke</a:t>
            </a:r>
            <a:r>
              <a:rPr lang="en-SG" sz="2400" b="1" dirty="0"/>
              <a:t>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❌</a:t>
            </a:r>
            <a:endParaRPr lang="en-US" sz="2400" dirty="0"/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347DEE45-FE76-A77C-90EF-E14AEB69D0AD}"/>
              </a:ext>
            </a:extLst>
          </p:cNvPr>
          <p:cNvSpPr/>
          <p:nvPr/>
        </p:nvSpPr>
        <p:spPr>
          <a:xfrm>
            <a:off x="9726804" y="2413180"/>
            <a:ext cx="2361119" cy="887275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n>
                <a:solidFill>
                  <a:srgbClr val="FF6B15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BA319DAB-A4B1-98B4-8799-52EA294F2366}"/>
              </a:ext>
            </a:extLst>
          </p:cNvPr>
          <p:cNvSpPr/>
          <p:nvPr/>
        </p:nvSpPr>
        <p:spPr>
          <a:xfrm>
            <a:off x="4763426" y="1042429"/>
            <a:ext cx="635545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4B55BA-7E22-0726-EE0D-649E03108D24}"/>
              </a:ext>
            </a:extLst>
          </p:cNvPr>
          <p:cNvSpPr txBox="1"/>
          <p:nvPr/>
        </p:nvSpPr>
        <p:spPr>
          <a:xfrm>
            <a:off x="9734773" y="2453967"/>
            <a:ext cx="2345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/>
              <a:t>Premiere Produkter</a:t>
            </a:r>
          </a:p>
          <a:p>
            <a:pPr algn="ctr"/>
            <a:r>
              <a:rPr lang="en-SG" sz="2000" dirty="0"/>
              <a:t>(Level 1)</a:t>
            </a:r>
            <a:endParaRPr lang="en-SG" sz="1600" dirty="0"/>
          </a:p>
        </p:txBody>
      </p:sp>
      <p:sp>
        <p:nvSpPr>
          <p:cNvPr id="53" name="Arrow: Bent-Up 52">
            <a:extLst>
              <a:ext uri="{FF2B5EF4-FFF2-40B4-BE49-F238E27FC236}">
                <a16:creationId xmlns:a16="http://schemas.microsoft.com/office/drawing/2014/main" id="{0DE0B197-ED96-CC55-22E4-B63486347FE7}"/>
              </a:ext>
            </a:extLst>
          </p:cNvPr>
          <p:cNvSpPr/>
          <p:nvPr/>
        </p:nvSpPr>
        <p:spPr>
          <a:xfrm flipH="1">
            <a:off x="6819676" y="1768129"/>
            <a:ext cx="2907128" cy="1240310"/>
          </a:xfrm>
          <a:prstGeom prst="bentUpArrow">
            <a:avLst>
              <a:gd name="adj1" fmla="val 21874"/>
              <a:gd name="adj2" fmla="val 25000"/>
              <a:gd name="adj3" fmla="val 25000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6A59F-8737-C60B-2A43-FC78E7FA0DF0}"/>
              </a:ext>
            </a:extLst>
          </p:cNvPr>
          <p:cNvSpPr txBox="1"/>
          <p:nvPr/>
        </p:nvSpPr>
        <p:spPr>
          <a:xfrm>
            <a:off x="6934021" y="2640253"/>
            <a:ext cx="3151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✅</a:t>
            </a:r>
            <a:r>
              <a:rPr lang="en-SG" sz="2400" b="1" dirty="0" err="1"/>
              <a:t>Klarer</a:t>
            </a:r>
            <a:r>
              <a:rPr lang="en-SG" sz="2400" b="1" dirty="0"/>
              <a:t> å </a:t>
            </a:r>
            <a:r>
              <a:rPr lang="en-SG" sz="2400" b="1" dirty="0" err="1"/>
              <a:t>løse</a:t>
            </a:r>
            <a:r>
              <a:rPr lang="en-US" sz="1600" dirty="0"/>
              <a:t>✅</a:t>
            </a:r>
            <a:endParaRPr lang="en-US" sz="2400" dirty="0"/>
          </a:p>
        </p:txBody>
      </p:sp>
      <p:sp>
        <p:nvSpPr>
          <p:cNvPr id="54" name="Arrow: Bent-Up 53">
            <a:extLst>
              <a:ext uri="{FF2B5EF4-FFF2-40B4-BE49-F238E27FC236}">
                <a16:creationId xmlns:a16="http://schemas.microsoft.com/office/drawing/2014/main" id="{3A4389F9-594E-42E0-8AED-6860DD5FC3F2}"/>
              </a:ext>
            </a:extLst>
          </p:cNvPr>
          <p:cNvSpPr/>
          <p:nvPr/>
        </p:nvSpPr>
        <p:spPr>
          <a:xfrm rot="16200000" flipH="1">
            <a:off x="8882827" y="2055507"/>
            <a:ext cx="1127293" cy="3638072"/>
          </a:xfrm>
          <a:prstGeom prst="bentUpArrow">
            <a:avLst>
              <a:gd name="adj1" fmla="val 26033"/>
              <a:gd name="adj2" fmla="val 25240"/>
              <a:gd name="adj3" fmla="val 2823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B3D24B-8683-6FBE-F2ED-545BAAD3E3BE}"/>
              </a:ext>
            </a:extLst>
          </p:cNvPr>
          <p:cNvSpPr txBox="1"/>
          <p:nvPr/>
        </p:nvSpPr>
        <p:spPr>
          <a:xfrm>
            <a:off x="7928235" y="3928319"/>
            <a:ext cx="330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❌</a:t>
            </a:r>
            <a:r>
              <a:rPr lang="en-SG" sz="2400" b="1" dirty="0"/>
              <a:t> Kan </a:t>
            </a:r>
            <a:r>
              <a:rPr lang="en-SG" sz="2400" b="1" dirty="0" err="1"/>
              <a:t>ikke</a:t>
            </a:r>
            <a:r>
              <a:rPr lang="en-SG" sz="2400" b="1" dirty="0"/>
              <a:t>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❌</a:t>
            </a:r>
            <a:endParaRPr lang="en-US" sz="2400" dirty="0"/>
          </a:p>
        </p:txBody>
      </p:sp>
      <p:sp>
        <p:nvSpPr>
          <p:cNvPr id="56" name="Frame 55">
            <a:extLst>
              <a:ext uri="{FF2B5EF4-FFF2-40B4-BE49-F238E27FC236}">
                <a16:creationId xmlns:a16="http://schemas.microsoft.com/office/drawing/2014/main" id="{B2857772-FAA6-DAB7-B71E-95B10E6CE216}"/>
              </a:ext>
            </a:extLst>
          </p:cNvPr>
          <p:cNvSpPr/>
          <p:nvPr/>
        </p:nvSpPr>
        <p:spPr>
          <a:xfrm>
            <a:off x="4949087" y="3665271"/>
            <a:ext cx="2654794" cy="893597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5527BD-9194-B4E9-9C83-E9AB28409364}"/>
              </a:ext>
            </a:extLst>
          </p:cNvPr>
          <p:cNvSpPr txBox="1"/>
          <p:nvPr/>
        </p:nvSpPr>
        <p:spPr>
          <a:xfrm>
            <a:off x="4996197" y="3922683"/>
            <a:ext cx="26312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METABOTS Hotline</a:t>
            </a:r>
          </a:p>
        </p:txBody>
      </p:sp>
      <p:sp>
        <p:nvSpPr>
          <p:cNvPr id="59" name="Arrow: Bent-Up 58">
            <a:extLst>
              <a:ext uri="{FF2B5EF4-FFF2-40B4-BE49-F238E27FC236}">
                <a16:creationId xmlns:a16="http://schemas.microsoft.com/office/drawing/2014/main" id="{F135A86D-B440-D215-6BCE-B4BAF2F2FE49}"/>
              </a:ext>
            </a:extLst>
          </p:cNvPr>
          <p:cNvSpPr/>
          <p:nvPr/>
        </p:nvSpPr>
        <p:spPr>
          <a:xfrm flipH="1">
            <a:off x="768730" y="1768129"/>
            <a:ext cx="4180356" cy="2168118"/>
          </a:xfrm>
          <a:prstGeom prst="bentUpArrow">
            <a:avLst>
              <a:gd name="adj1" fmla="val 11921"/>
              <a:gd name="adj2" fmla="val 11853"/>
              <a:gd name="adj3" fmla="val 14199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AE5B08-A691-1D0C-D2F7-849758E1650F}"/>
              </a:ext>
            </a:extLst>
          </p:cNvPr>
          <p:cNvSpPr txBox="1"/>
          <p:nvPr/>
        </p:nvSpPr>
        <p:spPr>
          <a:xfrm>
            <a:off x="1368159" y="3558478"/>
            <a:ext cx="349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✅</a:t>
            </a:r>
            <a:r>
              <a:rPr lang="en-SG" sz="2400" b="1" dirty="0"/>
              <a:t> </a:t>
            </a:r>
            <a:r>
              <a:rPr lang="en-SG" sz="2400" b="1" dirty="0" err="1"/>
              <a:t>Klarer</a:t>
            </a:r>
            <a:r>
              <a:rPr lang="en-SG" sz="2400" b="1" dirty="0"/>
              <a:t> å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✅</a:t>
            </a:r>
          </a:p>
        </p:txBody>
      </p:sp>
      <p:sp>
        <p:nvSpPr>
          <p:cNvPr id="63" name="Frame 62">
            <a:extLst>
              <a:ext uri="{FF2B5EF4-FFF2-40B4-BE49-F238E27FC236}">
                <a16:creationId xmlns:a16="http://schemas.microsoft.com/office/drawing/2014/main" id="{69259154-DEC6-5689-EE66-0409A93DF6C7}"/>
              </a:ext>
            </a:extLst>
          </p:cNvPr>
          <p:cNvSpPr/>
          <p:nvPr/>
        </p:nvSpPr>
        <p:spPr>
          <a:xfrm>
            <a:off x="8664495" y="5050523"/>
            <a:ext cx="3423428" cy="887275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97A2A19-391D-43DD-1848-E80BAB90C6C7}"/>
              </a:ext>
            </a:extLst>
          </p:cNvPr>
          <p:cNvSpPr txBox="1"/>
          <p:nvPr/>
        </p:nvSpPr>
        <p:spPr>
          <a:xfrm>
            <a:off x="8760092" y="5232882"/>
            <a:ext cx="278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Robot </a:t>
            </a:r>
            <a:r>
              <a:rPr lang="en-SG" sz="2400" b="1" dirty="0" err="1"/>
              <a:t>bytte</a:t>
            </a:r>
            <a:r>
              <a:rPr lang="en-SG" sz="2400" b="1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6DB47F-F948-AE8D-334D-0D7D3DDFE78E}"/>
              </a:ext>
            </a:extLst>
          </p:cNvPr>
          <p:cNvSpPr txBox="1"/>
          <p:nvPr/>
        </p:nvSpPr>
        <p:spPr>
          <a:xfrm>
            <a:off x="3981" y="5189820"/>
            <a:ext cx="19254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Premiere Produkter </a:t>
            </a:r>
          </a:p>
          <a:p>
            <a:pPr algn="ctr"/>
            <a:r>
              <a:rPr lang="en-SG" sz="1600" b="1" dirty="0"/>
              <a:t>On-site</a:t>
            </a:r>
          </a:p>
        </p:txBody>
      </p:sp>
      <p:sp>
        <p:nvSpPr>
          <p:cNvPr id="36" name="Arrow: Bent-Up 35">
            <a:extLst>
              <a:ext uri="{FF2B5EF4-FFF2-40B4-BE49-F238E27FC236}">
                <a16:creationId xmlns:a16="http://schemas.microsoft.com/office/drawing/2014/main" id="{8F792D30-18AE-CC19-DFF8-73E97E3DAB66}"/>
              </a:ext>
            </a:extLst>
          </p:cNvPr>
          <p:cNvSpPr/>
          <p:nvPr/>
        </p:nvSpPr>
        <p:spPr>
          <a:xfrm rot="10800000">
            <a:off x="780708" y="4294961"/>
            <a:ext cx="4180357" cy="734524"/>
          </a:xfrm>
          <a:prstGeom prst="bentUpArrow">
            <a:avLst>
              <a:gd name="adj1" fmla="val 36300"/>
              <a:gd name="adj2" fmla="val 29809"/>
              <a:gd name="adj3" fmla="val 3702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8E43ECAC-FBE7-71BF-F538-357D9A1BA76B}"/>
              </a:ext>
            </a:extLst>
          </p:cNvPr>
          <p:cNvSpPr/>
          <p:nvPr/>
        </p:nvSpPr>
        <p:spPr>
          <a:xfrm>
            <a:off x="0" y="5050523"/>
            <a:ext cx="2082297" cy="887275"/>
          </a:xfrm>
          <a:prstGeom prst="frame">
            <a:avLst>
              <a:gd name="adj1" fmla="val 906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EA11B0-CAE1-5629-BE9B-9A2FA2AFF072}"/>
              </a:ext>
            </a:extLst>
          </p:cNvPr>
          <p:cNvSpPr txBox="1"/>
          <p:nvPr/>
        </p:nvSpPr>
        <p:spPr>
          <a:xfrm>
            <a:off x="1461845" y="4181163"/>
            <a:ext cx="330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❌</a:t>
            </a:r>
            <a:r>
              <a:rPr lang="en-SG" sz="2400" b="1" dirty="0"/>
              <a:t> Kan </a:t>
            </a:r>
            <a:r>
              <a:rPr lang="en-SG" sz="2400" b="1" dirty="0" err="1"/>
              <a:t>ikke</a:t>
            </a:r>
            <a:r>
              <a:rPr lang="en-SG" sz="2400" b="1" dirty="0"/>
              <a:t>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❌</a:t>
            </a:r>
            <a:endParaRPr lang="en-US" sz="2400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C343E43-C414-5AE2-887B-96A2812FB911}"/>
              </a:ext>
            </a:extLst>
          </p:cNvPr>
          <p:cNvSpPr/>
          <p:nvPr/>
        </p:nvSpPr>
        <p:spPr>
          <a:xfrm>
            <a:off x="2082297" y="5171327"/>
            <a:ext cx="6582198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2B6903C1-7BD5-6807-CA49-2933B851F184}"/>
              </a:ext>
            </a:extLst>
          </p:cNvPr>
          <p:cNvSpPr/>
          <p:nvPr/>
        </p:nvSpPr>
        <p:spPr>
          <a:xfrm rot="16200000">
            <a:off x="-1248908" y="3167390"/>
            <a:ext cx="3321743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659D98-A146-77E4-C301-C6D76355E846}"/>
              </a:ext>
            </a:extLst>
          </p:cNvPr>
          <p:cNvSpPr txBox="1"/>
          <p:nvPr/>
        </p:nvSpPr>
        <p:spPr>
          <a:xfrm rot="16200000">
            <a:off x="-1217230" y="3178493"/>
            <a:ext cx="322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✅</a:t>
            </a:r>
            <a:r>
              <a:rPr lang="en-SG" sz="2400" b="1" dirty="0"/>
              <a:t>Able to solve</a:t>
            </a:r>
            <a:r>
              <a:rPr lang="en-US" sz="1600" dirty="0"/>
              <a:t>✅</a:t>
            </a:r>
          </a:p>
        </p:txBody>
      </p:sp>
      <p:pic>
        <p:nvPicPr>
          <p:cNvPr id="1028" name="Picture 4" descr="Manager - Manager Icon Png, Transparent Png , Transparent Png Image -  PNGitem">
            <a:extLst>
              <a:ext uri="{FF2B5EF4-FFF2-40B4-BE49-F238E27FC236}">
                <a16:creationId xmlns:a16="http://schemas.microsoft.com/office/drawing/2014/main" id="{A3E34ADB-B82F-F4BD-2EFB-3456BCCF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01" y="1268035"/>
            <a:ext cx="415447" cy="4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ker Svg Png Icon Free Download (#464447) - OnlineWebFonts.COM">
            <a:extLst>
              <a:ext uri="{FF2B5EF4-FFF2-40B4-BE49-F238E27FC236}">
                <a16:creationId xmlns:a16="http://schemas.microsoft.com/office/drawing/2014/main" id="{B18B8A02-BE27-DA3B-9EBB-37CD9D77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54" y="1333544"/>
            <a:ext cx="335512" cy="3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le CEO Icon - Free PNG &amp; SVG 507924 - Noun Project">
            <a:extLst>
              <a:ext uri="{FF2B5EF4-FFF2-40B4-BE49-F238E27FC236}">
                <a16:creationId xmlns:a16="http://schemas.microsoft.com/office/drawing/2014/main" id="{9BF874C4-8EE3-4E89-4989-D435F2C5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516" y="2807910"/>
            <a:ext cx="418508" cy="4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ar Medicine Ambulance Emergency Healthcare - Emergency Ambulance Ambulance  Icon, HD Png Download , Transparent Png Image - PNGitem">
            <a:extLst>
              <a:ext uri="{FF2B5EF4-FFF2-40B4-BE49-F238E27FC236}">
                <a16:creationId xmlns:a16="http://schemas.microsoft.com/office/drawing/2014/main" id="{D8F21FF4-3C28-97F3-BAD8-AED24E85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23" y="4807148"/>
            <a:ext cx="632258" cy="5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ext Message Icon Images – Browse 4,343,829 Stock Photos, Vectors, and  Video | Adobe Stock">
            <a:extLst>
              <a:ext uri="{FF2B5EF4-FFF2-40B4-BE49-F238E27FC236}">
                <a16:creationId xmlns:a16="http://schemas.microsoft.com/office/drawing/2014/main" id="{B98D964D-951B-3084-D303-BAEA76E5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91" y="3252194"/>
            <a:ext cx="1099766" cy="109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vector clip art online, royalty free &amp; public domain">
            <a:extLst>
              <a:ext uri="{FF2B5EF4-FFF2-40B4-BE49-F238E27FC236}">
                <a16:creationId xmlns:a16="http://schemas.microsoft.com/office/drawing/2014/main" id="{E98BFB1A-560B-08F9-F9C1-54DB4040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53" y="5362830"/>
            <a:ext cx="349434" cy="4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Wrench Screwdriver Maintenance PNG Pic | PNG All">
            <a:extLst>
              <a:ext uri="{FF2B5EF4-FFF2-40B4-BE49-F238E27FC236}">
                <a16:creationId xmlns:a16="http://schemas.microsoft.com/office/drawing/2014/main" id="{2C8CA7A5-8B42-F9C5-441F-E4EBBB00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738" y="5316616"/>
            <a:ext cx="468816" cy="4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3557BE0-79B5-5625-2460-F922045594F1}"/>
              </a:ext>
            </a:extLst>
          </p:cNvPr>
          <p:cNvSpPr txBox="1"/>
          <p:nvPr/>
        </p:nvSpPr>
        <p:spPr>
          <a:xfrm>
            <a:off x="3463576" y="5182236"/>
            <a:ext cx="330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❌</a:t>
            </a:r>
            <a:r>
              <a:rPr lang="en-SG" sz="2400" b="1" dirty="0"/>
              <a:t> Kan </a:t>
            </a:r>
            <a:r>
              <a:rPr lang="en-SG" sz="2400" b="1" dirty="0" err="1"/>
              <a:t>ikke</a:t>
            </a:r>
            <a:r>
              <a:rPr lang="en-SG" sz="2400" b="1" dirty="0"/>
              <a:t> </a:t>
            </a:r>
            <a:r>
              <a:rPr lang="en-SG" sz="2400" b="1" dirty="0" err="1"/>
              <a:t>løse</a:t>
            </a:r>
            <a:r>
              <a:rPr lang="en-SG" sz="2400" b="1" dirty="0"/>
              <a:t> </a:t>
            </a:r>
            <a:r>
              <a:rPr lang="en-US" sz="1600" dirty="0"/>
              <a:t>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13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  <p:bldP spid="2" grpId="0" animBg="1"/>
      <p:bldP spid="27" grpId="0"/>
      <p:bldP spid="28" grpId="0" animBg="1"/>
      <p:bldP spid="31" grpId="0"/>
      <p:bldP spid="37" grpId="0"/>
      <p:bldP spid="41" grpId="0" animBg="1"/>
      <p:bldP spid="33" grpId="0" animBg="1"/>
      <p:bldP spid="38" grpId="0"/>
      <p:bldP spid="45" grpId="0" animBg="1"/>
      <p:bldP spid="47" grpId="0" animBg="1"/>
      <p:bldP spid="46" grpId="0"/>
      <p:bldP spid="53" grpId="0" animBg="1"/>
      <p:bldP spid="52" grpId="0"/>
      <p:bldP spid="54" grpId="0" animBg="1"/>
      <p:bldP spid="55" grpId="0"/>
      <p:bldP spid="56" grpId="0" animBg="1"/>
      <p:bldP spid="57" grpId="0"/>
      <p:bldP spid="59" grpId="0" animBg="1"/>
      <p:bldP spid="60" grpId="0"/>
      <p:bldP spid="63" grpId="0" animBg="1"/>
      <p:bldP spid="64" grpId="0"/>
      <p:bldP spid="30" grpId="0"/>
      <p:bldP spid="36" grpId="0" animBg="1"/>
      <p:bldP spid="40" grpId="0" animBg="1"/>
      <p:bldP spid="42" grpId="0"/>
      <p:bldP spid="43" grpId="0" animBg="1"/>
      <p:bldP spid="44" grpId="0" animBg="1"/>
      <p:bldP spid="49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13C16-7678-2D4D-86B9-ED3AAF4C8BAF}"/>
              </a:ext>
            </a:extLst>
          </p:cNvPr>
          <p:cNvSpPr txBox="1"/>
          <p:nvPr/>
        </p:nvSpPr>
        <p:spPr>
          <a:xfrm>
            <a:off x="0" y="823583"/>
            <a:ext cx="12192000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/>
              <a:t>Part A: </a:t>
            </a:r>
            <a:r>
              <a:rPr lang="en-SG" sz="6000" b="1" dirty="0">
                <a:solidFill>
                  <a:srgbClr val="FF6B15"/>
                </a:solidFill>
              </a:rPr>
              <a:t>Before Cleaning Operations</a:t>
            </a:r>
          </a:p>
          <a:p>
            <a:pPr algn="ctr"/>
            <a:endParaRPr lang="en-SG" sz="2400" b="1" dirty="0">
              <a:solidFill>
                <a:srgbClr val="FF6B15"/>
              </a:solidFill>
            </a:endParaRPr>
          </a:p>
          <a:p>
            <a:r>
              <a:rPr lang="nb-NO" sz="3200" dirty="0"/>
              <a:t>A.1. Robot forberedelse</a:t>
            </a:r>
          </a:p>
          <a:p>
            <a:r>
              <a:rPr lang="nb-NO" sz="3200" dirty="0"/>
              <a:t>A.2. Sim-kort oppsett</a:t>
            </a:r>
          </a:p>
          <a:p>
            <a:r>
              <a:rPr lang="nb-NO" sz="3200" dirty="0"/>
              <a:t>A.3. Programvareoppdatering</a:t>
            </a:r>
          </a:p>
          <a:p>
            <a:r>
              <a:rPr lang="nb-NO" sz="3200" dirty="0"/>
              <a:t>A.4. Ny kartoppretting</a:t>
            </a:r>
          </a:p>
          <a:p>
            <a:r>
              <a:rPr lang="nb-NO" sz="3200" dirty="0"/>
              <a:t>A.5. Optimalisering av rengjøringsoppgaver</a:t>
            </a:r>
          </a:p>
          <a:p>
            <a:r>
              <a:rPr lang="nb-NO" sz="3200" dirty="0"/>
              <a:t>A.6. Lokalisering</a:t>
            </a:r>
          </a:p>
          <a:p>
            <a:r>
              <a:rPr lang="nb-NO" sz="3200" dirty="0"/>
              <a:t>A.7. Ladestasjon: Oppsett</a:t>
            </a:r>
          </a:p>
          <a:p>
            <a:r>
              <a:rPr lang="nb-NO" sz="3200" dirty="0"/>
              <a:t>A.8. Planlagt rengjøring</a:t>
            </a:r>
            <a:endParaRPr lang="en-SG" sz="4400" dirty="0"/>
          </a:p>
          <a:p>
            <a:endParaRPr lang="en-SG" sz="4400" dirty="0"/>
          </a:p>
          <a:p>
            <a:endParaRPr lang="en-SG" sz="5400" b="1" dirty="0">
              <a:solidFill>
                <a:srgbClr val="FF6B15"/>
              </a:solidFill>
            </a:endParaRPr>
          </a:p>
          <a:p>
            <a:pPr algn="ctr"/>
            <a:endParaRPr lang="en-SG" sz="6000" b="1" dirty="0">
              <a:solidFill>
                <a:srgbClr val="FF6B15"/>
              </a:solidFill>
            </a:endParaRPr>
          </a:p>
          <a:p>
            <a:endParaRPr lang="en-SG" sz="6000" b="1" dirty="0"/>
          </a:p>
          <a:p>
            <a:r>
              <a:rPr lang="en-SG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53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6DEE025-F455-93AA-F6D9-5379021B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-6559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A.1.Robot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Forberedelse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A4D296C-6FE5-7408-BA37-2D077A74071A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0CBA-BF88-9FBD-D33F-90D5FE4CE5CF}"/>
              </a:ext>
            </a:extLst>
          </p:cNvPr>
          <p:cNvSpPr txBox="1"/>
          <p:nvPr/>
        </p:nvSpPr>
        <p:spPr>
          <a:xfrm>
            <a:off x="306647" y="895007"/>
            <a:ext cx="1142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Sørg for at META-SCRUB 60 er klar for rengjøring.</a:t>
            </a:r>
            <a:endParaRPr lang="en-SG" sz="2800" b="1" dirty="0"/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49C7A32C-F27E-DA01-9B2E-097B8AC4F47A}"/>
              </a:ext>
            </a:extLst>
          </p:cNvPr>
          <p:cNvSpPr/>
          <p:nvPr/>
        </p:nvSpPr>
        <p:spPr>
          <a:xfrm rot="5400000">
            <a:off x="419422" y="1390503"/>
            <a:ext cx="1211347" cy="1436904"/>
          </a:xfrm>
          <a:prstGeom prst="bentUpArrow">
            <a:avLst>
              <a:gd name="adj1" fmla="val 22385"/>
              <a:gd name="adj2" fmla="val 21623"/>
              <a:gd name="adj3" fmla="val 2831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AADB4F27-409B-F531-DB0D-54B530B17B84}"/>
              </a:ext>
            </a:extLst>
          </p:cNvPr>
          <p:cNvSpPr/>
          <p:nvPr/>
        </p:nvSpPr>
        <p:spPr>
          <a:xfrm rot="5400000">
            <a:off x="-101353" y="2874972"/>
            <a:ext cx="2252898" cy="1436904"/>
          </a:xfrm>
          <a:prstGeom prst="bentUpArrow">
            <a:avLst>
              <a:gd name="adj1" fmla="val 19016"/>
              <a:gd name="adj2" fmla="val 19823"/>
              <a:gd name="adj3" fmla="val 24158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02C1E64D-44BF-57BB-A440-BB81F62C906C}"/>
              </a:ext>
            </a:extLst>
          </p:cNvPr>
          <p:cNvSpPr/>
          <p:nvPr/>
        </p:nvSpPr>
        <p:spPr>
          <a:xfrm>
            <a:off x="1781648" y="2016749"/>
            <a:ext cx="10103705" cy="865705"/>
          </a:xfrm>
          <a:prstGeom prst="frame">
            <a:avLst>
              <a:gd name="adj1" fmla="val 5506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5C6F751B-F28C-71F3-F0DB-5E74D67ED405}"/>
              </a:ext>
            </a:extLst>
          </p:cNvPr>
          <p:cNvSpPr/>
          <p:nvPr/>
        </p:nvSpPr>
        <p:spPr>
          <a:xfrm>
            <a:off x="1895474" y="3183161"/>
            <a:ext cx="2446577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C8422426-49F9-B3A9-9307-BF1F7DB7B783}"/>
              </a:ext>
            </a:extLst>
          </p:cNvPr>
          <p:cNvSpPr/>
          <p:nvPr/>
        </p:nvSpPr>
        <p:spPr>
          <a:xfrm>
            <a:off x="1895475" y="4054888"/>
            <a:ext cx="2446577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7" name="Frame 36">
            <a:extLst>
              <a:ext uri="{FF2B5EF4-FFF2-40B4-BE49-F238E27FC236}">
                <a16:creationId xmlns:a16="http://schemas.microsoft.com/office/drawing/2014/main" id="{BF6C79AB-4488-16C9-39AE-B42AE8BA5FA1}"/>
              </a:ext>
            </a:extLst>
          </p:cNvPr>
          <p:cNvSpPr/>
          <p:nvPr/>
        </p:nvSpPr>
        <p:spPr>
          <a:xfrm>
            <a:off x="1895475" y="4992680"/>
            <a:ext cx="2457447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7BE59399-03C9-7217-B3E0-EA1893DBEE2E}"/>
              </a:ext>
            </a:extLst>
          </p:cNvPr>
          <p:cNvSpPr/>
          <p:nvPr/>
        </p:nvSpPr>
        <p:spPr>
          <a:xfrm>
            <a:off x="1781648" y="3106056"/>
            <a:ext cx="257175" cy="2637519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653C26-1493-8A8C-E9BC-D61460EBD708}"/>
              </a:ext>
            </a:extLst>
          </p:cNvPr>
          <p:cNvSpPr txBox="1"/>
          <p:nvPr/>
        </p:nvSpPr>
        <p:spPr>
          <a:xfrm>
            <a:off x="1945781" y="2047077"/>
            <a:ext cx="9787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Logg inn på METABOTS-appen med brukernavn og passord</a:t>
            </a:r>
          </a:p>
          <a:p>
            <a:pPr algn="ctr"/>
            <a:r>
              <a:rPr lang="nb-NO" sz="2400" b="1" dirty="0"/>
              <a:t>(Robotpanel, mobil, nettbrett).</a:t>
            </a:r>
            <a:endParaRPr lang="en-SG" sz="2400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444DBD-D876-CB4F-65D6-D174ADD911F5}"/>
              </a:ext>
            </a:extLst>
          </p:cNvPr>
          <p:cNvSpPr txBox="1"/>
          <p:nvPr/>
        </p:nvSpPr>
        <p:spPr>
          <a:xfrm>
            <a:off x="218475" y="2250121"/>
            <a:ext cx="1525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b="1" dirty="0" err="1"/>
              <a:t>Tilkobling</a:t>
            </a:r>
            <a:endParaRPr lang="en-SG" sz="2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B216E3-0D44-9C53-E2D4-CEAFDEE02EAF}"/>
              </a:ext>
            </a:extLst>
          </p:cNvPr>
          <p:cNvSpPr txBox="1"/>
          <p:nvPr/>
        </p:nvSpPr>
        <p:spPr>
          <a:xfrm>
            <a:off x="216273" y="4218102"/>
            <a:ext cx="1436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b="1" dirty="0" err="1"/>
              <a:t>Energi</a:t>
            </a:r>
            <a:endParaRPr lang="en-SG" sz="2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051288-4BF7-F778-2503-14C43727AAB3}"/>
              </a:ext>
            </a:extLst>
          </p:cNvPr>
          <p:cNvSpPr txBox="1"/>
          <p:nvPr/>
        </p:nvSpPr>
        <p:spPr>
          <a:xfrm>
            <a:off x="1967149" y="3311868"/>
            <a:ext cx="237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Batterinivå</a:t>
            </a:r>
            <a:endParaRPr lang="en-SG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9C4444-EFD9-BCEC-0097-5F4E8D3B34DF}"/>
              </a:ext>
            </a:extLst>
          </p:cNvPr>
          <p:cNvSpPr txBox="1"/>
          <p:nvPr/>
        </p:nvSpPr>
        <p:spPr>
          <a:xfrm>
            <a:off x="1881399" y="4187325"/>
            <a:ext cx="247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Rentvannstank</a:t>
            </a:r>
            <a:endParaRPr lang="en-SG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5956F3-C8A5-43D1-4DB1-4126A2FD1C99}"/>
              </a:ext>
            </a:extLst>
          </p:cNvPr>
          <p:cNvSpPr txBox="1"/>
          <p:nvPr/>
        </p:nvSpPr>
        <p:spPr>
          <a:xfrm>
            <a:off x="1945781" y="5100455"/>
            <a:ext cx="23576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300" b="1" dirty="0" err="1"/>
              <a:t>Skittenvannstank</a:t>
            </a:r>
            <a:endParaRPr lang="en-SG" sz="2300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F6E9998-FA24-5875-7C79-535714BCE57E}"/>
              </a:ext>
            </a:extLst>
          </p:cNvPr>
          <p:cNvSpPr/>
          <p:nvPr/>
        </p:nvSpPr>
        <p:spPr>
          <a:xfrm>
            <a:off x="4332526" y="3262355"/>
            <a:ext cx="56467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D4DB4CF-E6CA-3DB4-2E14-3F6A813B0DB2}"/>
              </a:ext>
            </a:extLst>
          </p:cNvPr>
          <p:cNvSpPr/>
          <p:nvPr/>
        </p:nvSpPr>
        <p:spPr>
          <a:xfrm>
            <a:off x="4332526" y="4129267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A53232E-18C3-6A28-5066-65EC40C2591F}"/>
              </a:ext>
            </a:extLst>
          </p:cNvPr>
          <p:cNvSpPr/>
          <p:nvPr/>
        </p:nvSpPr>
        <p:spPr>
          <a:xfrm>
            <a:off x="4343398" y="5038900"/>
            <a:ext cx="553797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9" name="Frame 48">
            <a:extLst>
              <a:ext uri="{FF2B5EF4-FFF2-40B4-BE49-F238E27FC236}">
                <a16:creationId xmlns:a16="http://schemas.microsoft.com/office/drawing/2014/main" id="{FA514563-BB78-CC30-DC73-8E5B15062A70}"/>
              </a:ext>
            </a:extLst>
          </p:cNvPr>
          <p:cNvSpPr/>
          <p:nvPr/>
        </p:nvSpPr>
        <p:spPr>
          <a:xfrm>
            <a:off x="4906724" y="3183161"/>
            <a:ext cx="1008301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C80587AC-D0F5-5BE3-C56B-9540FCD40921}"/>
              </a:ext>
            </a:extLst>
          </p:cNvPr>
          <p:cNvSpPr/>
          <p:nvPr/>
        </p:nvSpPr>
        <p:spPr>
          <a:xfrm>
            <a:off x="4906723" y="4054888"/>
            <a:ext cx="1008301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1" name="Frame 50">
            <a:extLst>
              <a:ext uri="{FF2B5EF4-FFF2-40B4-BE49-F238E27FC236}">
                <a16:creationId xmlns:a16="http://schemas.microsoft.com/office/drawing/2014/main" id="{5B46FB49-AFC5-3091-3F8B-04C7E41E1048}"/>
              </a:ext>
            </a:extLst>
          </p:cNvPr>
          <p:cNvSpPr/>
          <p:nvPr/>
        </p:nvSpPr>
        <p:spPr>
          <a:xfrm>
            <a:off x="4906723" y="4992679"/>
            <a:ext cx="1008301" cy="664985"/>
          </a:xfrm>
          <a:prstGeom prst="frame">
            <a:avLst>
              <a:gd name="adj1" fmla="val 880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6F7B0B-6AF5-A35F-BED5-9D51BC31461B}"/>
              </a:ext>
            </a:extLst>
          </p:cNvPr>
          <p:cNvSpPr txBox="1"/>
          <p:nvPr/>
        </p:nvSpPr>
        <p:spPr>
          <a:xfrm>
            <a:off x="4983730" y="3158583"/>
            <a:ext cx="89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Lavt</a:t>
            </a:r>
            <a:endParaRPr lang="en-SG" sz="2400" b="1" dirty="0">
              <a:solidFill>
                <a:srgbClr val="FF0000"/>
              </a:solidFill>
            </a:endParaRPr>
          </a:p>
          <a:p>
            <a:pPr algn="ctr"/>
            <a:r>
              <a:rPr lang="en-SG" sz="1600" b="1" dirty="0"/>
              <a:t>10%</a:t>
            </a:r>
            <a:endParaRPr lang="en-SG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B95017-2660-E0A8-922E-07C101C3786F}"/>
              </a:ext>
            </a:extLst>
          </p:cNvPr>
          <p:cNvSpPr txBox="1"/>
          <p:nvPr/>
        </p:nvSpPr>
        <p:spPr>
          <a:xfrm>
            <a:off x="4983730" y="4026676"/>
            <a:ext cx="89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Lavt</a:t>
            </a:r>
            <a:endParaRPr lang="en-SG" sz="2400" b="1" dirty="0">
              <a:solidFill>
                <a:srgbClr val="FF0000"/>
              </a:solidFill>
            </a:endParaRPr>
          </a:p>
          <a:p>
            <a:pPr algn="ctr"/>
            <a:r>
              <a:rPr lang="en-SG" sz="1600" b="1" dirty="0"/>
              <a:t>10%</a:t>
            </a:r>
            <a:endParaRPr lang="en-SG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75843F-E3AA-711E-5083-8D4121EF018A}"/>
              </a:ext>
            </a:extLst>
          </p:cNvPr>
          <p:cNvSpPr txBox="1"/>
          <p:nvPr/>
        </p:nvSpPr>
        <p:spPr>
          <a:xfrm>
            <a:off x="4937141" y="4953484"/>
            <a:ext cx="99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Høyt</a:t>
            </a:r>
            <a:endParaRPr lang="en-SG" sz="2400" b="1" dirty="0">
              <a:solidFill>
                <a:srgbClr val="FF0000"/>
              </a:solidFill>
            </a:endParaRPr>
          </a:p>
          <a:p>
            <a:pPr algn="ctr"/>
            <a:r>
              <a:rPr lang="en-SG" sz="1600" b="1" dirty="0"/>
              <a:t>90% </a:t>
            </a:r>
            <a:endParaRPr lang="en-SG" sz="1600" dirty="0"/>
          </a:p>
        </p:txBody>
      </p: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37266416-43EF-95D1-B325-DB27BC5F7B86}"/>
              </a:ext>
            </a:extLst>
          </p:cNvPr>
          <p:cNvSpPr/>
          <p:nvPr/>
        </p:nvSpPr>
        <p:spPr>
          <a:xfrm flipH="1">
            <a:off x="5762627" y="3099397"/>
            <a:ext cx="257175" cy="2637519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Frame 58">
            <a:extLst>
              <a:ext uri="{FF2B5EF4-FFF2-40B4-BE49-F238E27FC236}">
                <a16:creationId xmlns:a16="http://schemas.microsoft.com/office/drawing/2014/main" id="{87CB3C50-D516-510E-BDC1-9E3671F72DC4}"/>
              </a:ext>
            </a:extLst>
          </p:cNvPr>
          <p:cNvSpPr/>
          <p:nvPr/>
        </p:nvSpPr>
        <p:spPr>
          <a:xfrm>
            <a:off x="6624625" y="3080520"/>
            <a:ext cx="2441232" cy="2663055"/>
          </a:xfrm>
          <a:prstGeom prst="frame">
            <a:avLst>
              <a:gd name="adj1" fmla="val 236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07BB89-CA2B-C286-3F9E-FC2CFE1D6176}"/>
              </a:ext>
            </a:extLst>
          </p:cNvPr>
          <p:cNvSpPr txBox="1"/>
          <p:nvPr/>
        </p:nvSpPr>
        <p:spPr>
          <a:xfrm>
            <a:off x="6606602" y="3173442"/>
            <a:ext cx="2481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/>
              <a:t>META-SCRUB 60 </a:t>
            </a:r>
            <a:r>
              <a:rPr lang="nb-NO" sz="2000" dirty="0"/>
              <a:t>vil ikke starte rengjøringsoperasjon</a:t>
            </a:r>
          </a:p>
          <a:p>
            <a:pPr algn="ctr"/>
            <a:r>
              <a:rPr lang="nb-NO" sz="2000" dirty="0"/>
              <a:t>Eller</a:t>
            </a:r>
          </a:p>
          <a:p>
            <a:pPr algn="ctr"/>
            <a:r>
              <a:rPr lang="nb-NO" sz="2000" b="1" dirty="0"/>
              <a:t>META-SCRUB 60 </a:t>
            </a:r>
            <a:r>
              <a:rPr lang="nb-NO" sz="2000" dirty="0"/>
              <a:t>stopper rengjøringen</a:t>
            </a:r>
            <a:endParaRPr lang="en-SG" sz="2000" b="1" dirty="0">
              <a:solidFill>
                <a:srgbClr val="FF6B15"/>
              </a:solidFill>
            </a:endParaRPr>
          </a:p>
        </p:txBody>
      </p:sp>
      <p:sp>
        <p:nvSpPr>
          <p:cNvPr id="62" name="Frame 61">
            <a:extLst>
              <a:ext uri="{FF2B5EF4-FFF2-40B4-BE49-F238E27FC236}">
                <a16:creationId xmlns:a16="http://schemas.microsoft.com/office/drawing/2014/main" id="{52D9D23B-29FB-CE84-1870-7F4D9F4608DA}"/>
              </a:ext>
            </a:extLst>
          </p:cNvPr>
          <p:cNvSpPr/>
          <p:nvPr/>
        </p:nvSpPr>
        <p:spPr>
          <a:xfrm>
            <a:off x="9624097" y="3080521"/>
            <a:ext cx="2261256" cy="2656396"/>
          </a:xfrm>
          <a:prstGeom prst="frame">
            <a:avLst>
              <a:gd name="adj1" fmla="val 236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630A808-0902-E34A-B93E-BC04C2425945}"/>
              </a:ext>
            </a:extLst>
          </p:cNvPr>
          <p:cNvSpPr txBox="1"/>
          <p:nvPr/>
        </p:nvSpPr>
        <p:spPr>
          <a:xfrm>
            <a:off x="9624097" y="3183161"/>
            <a:ext cx="218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META-SCRUB 60 </a:t>
            </a:r>
            <a:r>
              <a:rPr lang="en-SG" dirty="0" err="1"/>
              <a:t>vil</a:t>
            </a:r>
            <a:r>
              <a:rPr lang="en-SG" dirty="0"/>
              <a:t> </a:t>
            </a:r>
            <a:r>
              <a:rPr lang="en-SG" dirty="0" err="1"/>
              <a:t>returnere</a:t>
            </a:r>
            <a:r>
              <a:rPr lang="en-SG" dirty="0"/>
              <a:t> </a:t>
            </a:r>
            <a:r>
              <a:rPr lang="en-SG" dirty="0" err="1"/>
              <a:t>til</a:t>
            </a:r>
            <a:r>
              <a:rPr lang="en-SG" dirty="0"/>
              <a:t>: </a:t>
            </a:r>
            <a:r>
              <a:rPr lang="en-SG" b="1" dirty="0" err="1"/>
              <a:t>Ladestasjon</a:t>
            </a:r>
            <a:endParaRPr lang="en-SG" b="1" dirty="0"/>
          </a:p>
          <a:p>
            <a:pPr algn="ctr"/>
            <a:r>
              <a:rPr lang="en-SG" dirty="0"/>
              <a:t>Eller</a:t>
            </a:r>
          </a:p>
          <a:p>
            <a:pPr algn="ctr"/>
            <a:r>
              <a:rPr lang="en-SG" b="1" dirty="0"/>
              <a:t>QR </a:t>
            </a:r>
            <a:r>
              <a:rPr lang="en-SG" b="1" dirty="0" err="1"/>
              <a:t>parkeringskode</a:t>
            </a:r>
            <a:endParaRPr lang="en-SG" b="1" dirty="0"/>
          </a:p>
          <a:p>
            <a:pPr algn="ctr"/>
            <a:r>
              <a:rPr lang="en-SG" dirty="0"/>
              <a:t>Eller</a:t>
            </a:r>
          </a:p>
          <a:p>
            <a:pPr algn="ctr"/>
            <a:r>
              <a:rPr lang="en-SG" b="1" dirty="0" err="1"/>
              <a:t>Tilfeldig</a:t>
            </a:r>
            <a:r>
              <a:rPr lang="en-SG" b="1" dirty="0"/>
              <a:t> </a:t>
            </a:r>
            <a:r>
              <a:rPr lang="en-SG" b="1" dirty="0" err="1"/>
              <a:t>plassering</a:t>
            </a:r>
            <a:endParaRPr lang="en-SG" b="1" dirty="0"/>
          </a:p>
        </p:txBody>
      </p:sp>
      <p:sp>
        <p:nvSpPr>
          <p:cNvPr id="1025" name="Arrow: Right 1024">
            <a:extLst>
              <a:ext uri="{FF2B5EF4-FFF2-40B4-BE49-F238E27FC236}">
                <a16:creationId xmlns:a16="http://schemas.microsoft.com/office/drawing/2014/main" id="{EF22B5ED-F9A3-F6AD-3339-30E3A8E36D64}"/>
              </a:ext>
            </a:extLst>
          </p:cNvPr>
          <p:cNvSpPr/>
          <p:nvPr/>
        </p:nvSpPr>
        <p:spPr>
          <a:xfrm>
            <a:off x="6045207" y="4129267"/>
            <a:ext cx="56467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28" name="Arrow: Right 1027">
            <a:extLst>
              <a:ext uri="{FF2B5EF4-FFF2-40B4-BE49-F238E27FC236}">
                <a16:creationId xmlns:a16="http://schemas.microsoft.com/office/drawing/2014/main" id="{C5D820A0-83BC-A2CD-C599-53D86A371CE2}"/>
              </a:ext>
            </a:extLst>
          </p:cNvPr>
          <p:cNvSpPr/>
          <p:nvPr/>
        </p:nvSpPr>
        <p:spPr>
          <a:xfrm>
            <a:off x="9059426" y="4125770"/>
            <a:ext cx="564671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945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8" grpId="0" animBg="1"/>
      <p:bldP spid="59" grpId="0" animBg="1"/>
      <p:bldP spid="60" grpId="0"/>
      <p:bldP spid="62" grpId="0" animBg="1"/>
      <p:bldP spid="1024" grpId="0"/>
      <p:bldP spid="1025" grpId="0" animBg="1"/>
      <p:bldP spid="10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A.1.Robot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Forberedelse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8A25A5-2EC2-A974-8977-83D7B26AA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50" y="1418227"/>
            <a:ext cx="2567683" cy="2284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5CD2C-C660-4F65-D616-93BAF41FA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32" y="4320410"/>
            <a:ext cx="2419965" cy="1613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D433B4-8C91-F7B2-5FE5-1251FE3FBF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r="21058"/>
          <a:stretch/>
        </p:blipFill>
        <p:spPr>
          <a:xfrm>
            <a:off x="2386134" y="3803906"/>
            <a:ext cx="1942620" cy="2110500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77B4BC65-BE14-0BB1-572D-6506F988A4D8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932FDC-9FF3-C851-7CDB-CDA88108D9CE}"/>
              </a:ext>
            </a:extLst>
          </p:cNvPr>
          <p:cNvSpPr txBox="1"/>
          <p:nvPr/>
        </p:nvSpPr>
        <p:spPr>
          <a:xfrm>
            <a:off x="306647" y="895007"/>
            <a:ext cx="1142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/>
              <a:t>Hvordan fylle på META-SCRUB 60 rentvannstank?</a:t>
            </a:r>
            <a:endParaRPr lang="en-SG" sz="2800" b="1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21387EAE-8BC3-5EA1-D154-B9EEBD3EA0EF}"/>
              </a:ext>
            </a:extLst>
          </p:cNvPr>
          <p:cNvSpPr/>
          <p:nvPr/>
        </p:nvSpPr>
        <p:spPr>
          <a:xfrm>
            <a:off x="306645" y="1561685"/>
            <a:ext cx="2079489" cy="2065435"/>
          </a:xfrm>
          <a:prstGeom prst="frame">
            <a:avLst>
              <a:gd name="adj1" fmla="val 188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0DD9B1D2-8DF6-A87B-17E2-5575C4B6A077}"/>
              </a:ext>
            </a:extLst>
          </p:cNvPr>
          <p:cNvSpPr/>
          <p:nvPr/>
        </p:nvSpPr>
        <p:spPr>
          <a:xfrm>
            <a:off x="306644" y="3685527"/>
            <a:ext cx="2079489" cy="2242220"/>
          </a:xfrm>
          <a:prstGeom prst="frame">
            <a:avLst>
              <a:gd name="adj1" fmla="val 166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755D6-F58C-81C3-A877-E656E0F8EE34}"/>
              </a:ext>
            </a:extLst>
          </p:cNvPr>
          <p:cNvSpPr txBox="1"/>
          <p:nvPr/>
        </p:nvSpPr>
        <p:spPr>
          <a:xfrm>
            <a:off x="338138" y="2178622"/>
            <a:ext cx="200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Auto-</a:t>
            </a:r>
            <a:r>
              <a:rPr lang="en-SG" sz="2800" b="1" dirty="0" err="1"/>
              <a:t>Påfyll</a:t>
            </a:r>
            <a:endParaRPr lang="en-SG" sz="2800" b="1" dirty="0"/>
          </a:p>
          <a:p>
            <a:pPr algn="ctr"/>
            <a:r>
              <a:rPr lang="en-SG" sz="2000" i="1" dirty="0"/>
              <a:t>(Front)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7FEDE-1B3E-764F-0EF3-34524EE27476}"/>
              </a:ext>
            </a:extLst>
          </p:cNvPr>
          <p:cNvSpPr txBox="1"/>
          <p:nvPr/>
        </p:nvSpPr>
        <p:spPr>
          <a:xfrm>
            <a:off x="243096" y="4230180"/>
            <a:ext cx="220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/>
              <a:t>Manuell</a:t>
            </a:r>
            <a:r>
              <a:rPr lang="en-SG" sz="2400" b="1" dirty="0"/>
              <a:t> </a:t>
            </a:r>
            <a:r>
              <a:rPr lang="en-SG" sz="2400" b="1" dirty="0" err="1"/>
              <a:t>Påfyll</a:t>
            </a:r>
            <a:endParaRPr lang="en-SG" sz="2400" b="1" dirty="0"/>
          </a:p>
          <a:p>
            <a:pPr algn="ctr"/>
            <a:r>
              <a:rPr lang="en-SG" sz="2000" i="1" dirty="0"/>
              <a:t>(</a:t>
            </a:r>
            <a:r>
              <a:rPr lang="en-SG" sz="2000" i="1" dirty="0" err="1"/>
              <a:t>Topp</a:t>
            </a:r>
            <a:r>
              <a:rPr lang="en-SG" sz="2000" i="1" dirty="0"/>
              <a:t>)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5864AC2A-4B8A-D849-EA81-233699078583}"/>
              </a:ext>
            </a:extLst>
          </p:cNvPr>
          <p:cNvSpPr/>
          <p:nvPr/>
        </p:nvSpPr>
        <p:spPr>
          <a:xfrm>
            <a:off x="2449681" y="1561685"/>
            <a:ext cx="6801154" cy="2065435"/>
          </a:xfrm>
          <a:prstGeom prst="frame">
            <a:avLst>
              <a:gd name="adj1" fmla="val 169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F199DB-4F20-2CCC-9BCF-579AE3381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49" y="4301096"/>
            <a:ext cx="2419965" cy="1613310"/>
          </a:xfrm>
          <a:prstGeom prst="rect">
            <a:avLst/>
          </a:prstGeom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id="{4070DF68-3719-1CFB-4908-E245B2C244E5}"/>
              </a:ext>
            </a:extLst>
          </p:cNvPr>
          <p:cNvSpPr/>
          <p:nvPr/>
        </p:nvSpPr>
        <p:spPr>
          <a:xfrm>
            <a:off x="2449681" y="3685526"/>
            <a:ext cx="6801154" cy="2242220"/>
          </a:xfrm>
          <a:prstGeom prst="frame">
            <a:avLst>
              <a:gd name="adj1" fmla="val 169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617564C-D4CA-1EFE-2E39-15263CCAB740}"/>
              </a:ext>
            </a:extLst>
          </p:cNvPr>
          <p:cNvSpPr/>
          <p:nvPr/>
        </p:nvSpPr>
        <p:spPr>
          <a:xfrm>
            <a:off x="4267334" y="4781130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C347F9C-2557-BA76-BA0B-B18D0CCEA088}"/>
              </a:ext>
            </a:extLst>
          </p:cNvPr>
          <p:cNvSpPr/>
          <p:nvPr/>
        </p:nvSpPr>
        <p:spPr>
          <a:xfrm>
            <a:off x="6702779" y="4661067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BED16057-091D-C0D8-1A35-CC1A89A7C03A}"/>
              </a:ext>
            </a:extLst>
          </p:cNvPr>
          <p:cNvSpPr/>
          <p:nvPr/>
        </p:nvSpPr>
        <p:spPr>
          <a:xfrm>
            <a:off x="3157831" y="1757363"/>
            <a:ext cx="264319" cy="171318"/>
          </a:xfrm>
          <a:prstGeom prst="frame">
            <a:avLst>
              <a:gd name="adj1" fmla="val 1856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ACEE710-ED22-3E03-AEB9-49F3624A2E2E}"/>
              </a:ext>
            </a:extLst>
          </p:cNvPr>
          <p:cNvSpPr/>
          <p:nvPr/>
        </p:nvSpPr>
        <p:spPr>
          <a:xfrm>
            <a:off x="2897373" y="1748215"/>
            <a:ext cx="242975" cy="20051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C9B9FCEF-4D82-B6CA-83D0-3384EA14188E}"/>
              </a:ext>
            </a:extLst>
          </p:cNvPr>
          <p:cNvSpPr/>
          <p:nvPr/>
        </p:nvSpPr>
        <p:spPr>
          <a:xfrm rot="10800000">
            <a:off x="3439633" y="1741018"/>
            <a:ext cx="242975" cy="20051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FABA42F4-7C37-65BE-3A58-EA2ECE3562C0}"/>
              </a:ext>
            </a:extLst>
          </p:cNvPr>
          <p:cNvSpPr/>
          <p:nvPr/>
        </p:nvSpPr>
        <p:spPr>
          <a:xfrm>
            <a:off x="4925320" y="2358528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83B2A14-B35B-D019-EAAD-CF69F3418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" b="19826"/>
          <a:stretch/>
        </p:blipFill>
        <p:spPr>
          <a:xfrm flipH="1">
            <a:off x="6015264" y="1626893"/>
            <a:ext cx="2710296" cy="1951984"/>
          </a:xfrm>
          <a:prstGeom prst="rect">
            <a:avLst/>
          </a:prstGeom>
        </p:spPr>
      </p:pic>
      <p:sp>
        <p:nvSpPr>
          <p:cNvPr id="61" name="Frame 60">
            <a:extLst>
              <a:ext uri="{FF2B5EF4-FFF2-40B4-BE49-F238E27FC236}">
                <a16:creationId xmlns:a16="http://schemas.microsoft.com/office/drawing/2014/main" id="{F76F9FB2-6A16-8739-8E85-F1BDB1D7267D}"/>
              </a:ext>
            </a:extLst>
          </p:cNvPr>
          <p:cNvSpPr/>
          <p:nvPr/>
        </p:nvSpPr>
        <p:spPr>
          <a:xfrm>
            <a:off x="9805864" y="1556859"/>
            <a:ext cx="2079489" cy="2065435"/>
          </a:xfrm>
          <a:prstGeom prst="frame">
            <a:avLst>
              <a:gd name="adj1" fmla="val 188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27" name="Frame 1026">
            <a:extLst>
              <a:ext uri="{FF2B5EF4-FFF2-40B4-BE49-F238E27FC236}">
                <a16:creationId xmlns:a16="http://schemas.microsoft.com/office/drawing/2014/main" id="{36D94F07-B9B3-2C80-40E4-D7E372A29251}"/>
              </a:ext>
            </a:extLst>
          </p:cNvPr>
          <p:cNvSpPr/>
          <p:nvPr/>
        </p:nvSpPr>
        <p:spPr>
          <a:xfrm>
            <a:off x="9800764" y="3826438"/>
            <a:ext cx="2079489" cy="2065435"/>
          </a:xfrm>
          <a:prstGeom prst="frame">
            <a:avLst>
              <a:gd name="adj1" fmla="val 188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29" name="Arrow: Right 1028">
            <a:extLst>
              <a:ext uri="{FF2B5EF4-FFF2-40B4-BE49-F238E27FC236}">
                <a16:creationId xmlns:a16="http://schemas.microsoft.com/office/drawing/2014/main" id="{D01ECE52-F79E-CCC9-3F2F-5CEDD222BE17}"/>
              </a:ext>
            </a:extLst>
          </p:cNvPr>
          <p:cNvSpPr/>
          <p:nvPr/>
        </p:nvSpPr>
        <p:spPr>
          <a:xfrm>
            <a:off x="9236095" y="2325079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0" name="Arrow: Right 1029">
            <a:extLst>
              <a:ext uri="{FF2B5EF4-FFF2-40B4-BE49-F238E27FC236}">
                <a16:creationId xmlns:a16="http://schemas.microsoft.com/office/drawing/2014/main" id="{30972289-5FC1-516B-7674-E7FF3AABA344}"/>
              </a:ext>
            </a:extLst>
          </p:cNvPr>
          <p:cNvSpPr/>
          <p:nvPr/>
        </p:nvSpPr>
        <p:spPr>
          <a:xfrm>
            <a:off x="9236094" y="4545026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2A7DF949-5EA4-53EE-1077-0D89B62A38AE}"/>
              </a:ext>
            </a:extLst>
          </p:cNvPr>
          <p:cNvSpPr txBox="1"/>
          <p:nvPr/>
        </p:nvSpPr>
        <p:spPr>
          <a:xfrm>
            <a:off x="9836812" y="1848470"/>
            <a:ext cx="2007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/>
              <a:t>Krever </a:t>
            </a:r>
            <a:r>
              <a:rPr lang="en-SG" sz="2800" dirty="0" err="1"/>
              <a:t>integrert</a:t>
            </a:r>
            <a:r>
              <a:rPr lang="en-SG" sz="2800" dirty="0"/>
              <a:t> </a:t>
            </a:r>
            <a:r>
              <a:rPr lang="en-SG" sz="2800" dirty="0" err="1"/>
              <a:t>ladestasjon</a:t>
            </a:r>
            <a:endParaRPr lang="en-SG" sz="2000" i="1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6C36905E-BCF2-ADDF-35A9-10A8B8C80672}"/>
              </a:ext>
            </a:extLst>
          </p:cNvPr>
          <p:cNvSpPr txBox="1"/>
          <p:nvPr/>
        </p:nvSpPr>
        <p:spPr>
          <a:xfrm>
            <a:off x="9764644" y="4033908"/>
            <a:ext cx="2208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Bruk en </a:t>
            </a:r>
            <a:r>
              <a:rPr lang="nb-NO" sz="2400" b="1" dirty="0"/>
              <a:t>vannslange</a:t>
            </a:r>
            <a:r>
              <a:rPr lang="nb-NO" sz="2400" dirty="0"/>
              <a:t> eller </a:t>
            </a:r>
            <a:r>
              <a:rPr lang="nb-NO" sz="2400" b="1" dirty="0"/>
              <a:t>bøtte</a:t>
            </a:r>
            <a:r>
              <a:rPr lang="nb-NO" sz="2400" dirty="0"/>
              <a:t> for </a:t>
            </a:r>
            <a:br>
              <a:rPr lang="nb-NO" sz="2400" dirty="0"/>
            </a:br>
            <a:r>
              <a:rPr lang="nb-NO" sz="2400" dirty="0"/>
              <a:t>å fylle på</a:t>
            </a:r>
            <a:endParaRPr lang="en-SG" sz="2400" i="1" dirty="0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364C9C68-7053-10A2-6361-66E1CEFEC4ED}"/>
              </a:ext>
            </a:extLst>
          </p:cNvPr>
          <p:cNvSpPr txBox="1"/>
          <p:nvPr/>
        </p:nvSpPr>
        <p:spPr>
          <a:xfrm>
            <a:off x="1104214" y="5127907"/>
            <a:ext cx="373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✅</a:t>
            </a:r>
            <a:endParaRPr lang="en-SG" sz="3600" dirty="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8FC6103-198A-18B3-2552-02A5D5F867EA}"/>
              </a:ext>
            </a:extLst>
          </p:cNvPr>
          <p:cNvSpPr txBox="1"/>
          <p:nvPr/>
        </p:nvSpPr>
        <p:spPr>
          <a:xfrm>
            <a:off x="947562" y="2975963"/>
            <a:ext cx="686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❌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22638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8" grpId="0"/>
      <p:bldP spid="20" grpId="0"/>
      <p:bldP spid="22" grpId="0" animBg="1"/>
      <p:bldP spid="23" grpId="0" animBg="1"/>
      <p:bldP spid="26" grpId="0" animBg="1"/>
      <p:bldP spid="27" grpId="0" animBg="1"/>
      <p:bldP spid="34" grpId="0" animBg="1"/>
      <p:bldP spid="38" grpId="0" animBg="1"/>
      <p:bldP spid="55" grpId="0" animBg="1"/>
      <p:bldP spid="56" grpId="0" animBg="1"/>
      <p:bldP spid="61" grpId="0" animBg="1"/>
      <p:bldP spid="1027" grpId="0" animBg="1"/>
      <p:bldP spid="1029" grpId="0" animBg="1"/>
      <p:bldP spid="1030" grpId="0" animBg="1"/>
      <p:bldP spid="1031" grpId="0"/>
      <p:bldP spid="1032" grpId="0"/>
      <p:bldP spid="1034" grpId="0"/>
      <p:bldP spid="10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6DEE025-F455-93AA-F6D9-5379021B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-23811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A.2. Sim-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kort</a:t>
            </a:r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oppsett</a:t>
            </a: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A4D296C-6FE5-7408-BA37-2D077A74071A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0CBA-BF88-9FBD-D33F-90D5FE4CE5CF}"/>
              </a:ext>
            </a:extLst>
          </p:cNvPr>
          <p:cNvSpPr txBox="1"/>
          <p:nvPr/>
        </p:nvSpPr>
        <p:spPr>
          <a:xfrm>
            <a:off x="306647" y="895007"/>
            <a:ext cx="1142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6B15"/>
                </a:solidFill>
              </a:rPr>
              <a:t>Sim-</a:t>
            </a:r>
            <a:r>
              <a:rPr lang="en-SG" sz="2800" b="1" dirty="0" err="1">
                <a:solidFill>
                  <a:srgbClr val="FF6B15"/>
                </a:solidFill>
              </a:rPr>
              <a:t>kort</a:t>
            </a:r>
            <a:r>
              <a:rPr lang="en-SG" sz="2800" b="1" dirty="0">
                <a:solidFill>
                  <a:srgbClr val="FF6B15"/>
                </a:solidFill>
              </a:rPr>
              <a:t> </a:t>
            </a:r>
            <a:r>
              <a:rPr lang="en-SG" sz="2800" b="1" dirty="0" err="1">
                <a:solidFill>
                  <a:srgbClr val="FF6B15"/>
                </a:solidFill>
              </a:rPr>
              <a:t>og</a:t>
            </a:r>
            <a:r>
              <a:rPr lang="en-SG" sz="2800" b="1" dirty="0">
                <a:solidFill>
                  <a:srgbClr val="FF6B15"/>
                </a:solidFill>
              </a:rPr>
              <a:t> 4G-tilkobling lar Meta-Scrub 60:</a:t>
            </a:r>
            <a:endParaRPr lang="en-SG" sz="2800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10E2E573-4150-D1C6-CB30-EA58677E5D8B}"/>
              </a:ext>
            </a:extLst>
          </p:cNvPr>
          <p:cNvSpPr/>
          <p:nvPr/>
        </p:nvSpPr>
        <p:spPr>
          <a:xfrm rot="5400000">
            <a:off x="455444" y="1354485"/>
            <a:ext cx="523220" cy="820820"/>
          </a:xfrm>
          <a:prstGeom prst="bentUpArrow">
            <a:avLst>
              <a:gd name="adj1" fmla="val 39255"/>
              <a:gd name="adj2" fmla="val 34352"/>
              <a:gd name="adj3" fmla="val 4974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4854E89D-BF79-6172-FDD3-82074DAD7080}"/>
              </a:ext>
            </a:extLst>
          </p:cNvPr>
          <p:cNvSpPr/>
          <p:nvPr/>
        </p:nvSpPr>
        <p:spPr>
          <a:xfrm>
            <a:off x="1127464" y="1553095"/>
            <a:ext cx="10776939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04C98-3D54-3901-B240-DD4FD6C69CC0}"/>
              </a:ext>
            </a:extLst>
          </p:cNvPr>
          <p:cNvSpPr txBox="1"/>
          <p:nvPr/>
        </p:nvSpPr>
        <p:spPr>
          <a:xfrm>
            <a:off x="1127464" y="1609731"/>
            <a:ext cx="1093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Send </a:t>
            </a:r>
            <a:r>
              <a:rPr lang="en-SG" sz="2400" dirty="0" err="1"/>
              <a:t>varsler</a:t>
            </a:r>
            <a:r>
              <a:rPr lang="en-SG" sz="2400" dirty="0"/>
              <a:t> om </a:t>
            </a:r>
            <a:r>
              <a:rPr lang="en-SG" sz="2400" dirty="0" err="1"/>
              <a:t>robotstatus</a:t>
            </a:r>
            <a:r>
              <a:rPr lang="en-SG" sz="2400" dirty="0"/>
              <a:t> </a:t>
            </a:r>
            <a:r>
              <a:rPr lang="en-SG" sz="2400" dirty="0" err="1"/>
              <a:t>og</a:t>
            </a:r>
            <a:r>
              <a:rPr lang="en-SG" sz="2400" dirty="0"/>
              <a:t> </a:t>
            </a:r>
            <a:r>
              <a:rPr lang="en-SG" sz="2400" dirty="0" err="1"/>
              <a:t>rengjøringsoperasjoner</a:t>
            </a:r>
            <a:r>
              <a:rPr lang="en-SG" sz="2400" dirty="0"/>
              <a:t> (lang </a:t>
            </a:r>
            <a:r>
              <a:rPr lang="en-SG" sz="2400" dirty="0" err="1"/>
              <a:t>rekkevidde</a:t>
            </a:r>
            <a:r>
              <a:rPr lang="en-SG" sz="2400" dirty="0"/>
              <a:t>).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4CB2D953-4E27-A023-3921-427519A618F7}"/>
              </a:ext>
            </a:extLst>
          </p:cNvPr>
          <p:cNvSpPr/>
          <p:nvPr/>
        </p:nvSpPr>
        <p:spPr>
          <a:xfrm>
            <a:off x="1127464" y="2271594"/>
            <a:ext cx="10776939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A96FDA-F6B6-A7E9-D5B1-A758ED24355B}"/>
              </a:ext>
            </a:extLst>
          </p:cNvPr>
          <p:cNvSpPr txBox="1"/>
          <p:nvPr/>
        </p:nvSpPr>
        <p:spPr>
          <a:xfrm>
            <a:off x="1127464" y="2330984"/>
            <a:ext cx="1160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Få tilgang til forskjellige METABOTS-oppdateringer</a:t>
            </a:r>
            <a:endParaRPr lang="en-SG" sz="2800" b="1" dirty="0">
              <a:solidFill>
                <a:srgbClr val="FF6B15"/>
              </a:solidFill>
            </a:endParaRPr>
          </a:p>
        </p:txBody>
      </p:sp>
      <p:pic>
        <p:nvPicPr>
          <p:cNvPr id="21" name="Picture 2" descr="Are all SIM cards the same size? - Quora">
            <a:extLst>
              <a:ext uri="{FF2B5EF4-FFF2-40B4-BE49-F238E27FC236}">
                <a16:creationId xmlns:a16="http://schemas.microsoft.com/office/drawing/2014/main" id="{AAA34DA6-4B74-7144-01E7-18279425A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46" b="23911"/>
          <a:stretch/>
        </p:blipFill>
        <p:spPr bwMode="auto">
          <a:xfrm rot="16200000">
            <a:off x="579145" y="3345274"/>
            <a:ext cx="509410" cy="88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re all SIM cards the same size? - Quora">
            <a:extLst>
              <a:ext uri="{FF2B5EF4-FFF2-40B4-BE49-F238E27FC236}">
                <a16:creationId xmlns:a16="http://schemas.microsoft.com/office/drawing/2014/main" id="{01D5F72E-0A79-DF12-784A-44B2F4CC0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1" t="18371" r="-1113" b="23912"/>
          <a:stretch/>
        </p:blipFill>
        <p:spPr bwMode="auto">
          <a:xfrm rot="16200000">
            <a:off x="702946" y="5123315"/>
            <a:ext cx="448356" cy="64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id="{2030CC2F-39A8-3736-C89D-44ECAE124762}"/>
              </a:ext>
            </a:extLst>
          </p:cNvPr>
          <p:cNvSpPr/>
          <p:nvPr/>
        </p:nvSpPr>
        <p:spPr>
          <a:xfrm>
            <a:off x="306643" y="3268743"/>
            <a:ext cx="3852609" cy="961121"/>
          </a:xfrm>
          <a:prstGeom prst="frame">
            <a:avLst>
              <a:gd name="adj1" fmla="val 560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118A57-09D9-E1E8-AAEF-D42A14BD5A8C}"/>
              </a:ext>
            </a:extLst>
          </p:cNvPr>
          <p:cNvSpPr txBox="1"/>
          <p:nvPr/>
        </p:nvSpPr>
        <p:spPr>
          <a:xfrm>
            <a:off x="1273650" y="3319360"/>
            <a:ext cx="298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6B15"/>
                </a:solidFill>
              </a:rPr>
              <a:t>Standard</a:t>
            </a:r>
            <a:r>
              <a:rPr lang="en-SG" sz="2800" b="1" dirty="0"/>
              <a:t> Sim-</a:t>
            </a:r>
            <a:r>
              <a:rPr lang="en-SG" sz="2800" b="1" dirty="0" err="1"/>
              <a:t>kort</a:t>
            </a:r>
            <a:endParaRPr lang="en-SG" sz="2800" b="1" dirty="0"/>
          </a:p>
          <a:p>
            <a:pPr algn="ctr"/>
            <a:r>
              <a:rPr lang="en-SG" dirty="0"/>
              <a:t>(</a:t>
            </a:r>
            <a:r>
              <a:rPr lang="en-SG" dirty="0" err="1"/>
              <a:t>Uten</a:t>
            </a:r>
            <a:r>
              <a:rPr lang="en-SG" dirty="0"/>
              <a:t> Adapter) </a:t>
            </a:r>
            <a:endParaRPr lang="en-SG" dirty="0">
              <a:solidFill>
                <a:srgbClr val="FF6B15"/>
              </a:solidFill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F62D1F82-C54C-2716-8E1E-3126F5C9696C}"/>
              </a:ext>
            </a:extLst>
          </p:cNvPr>
          <p:cNvSpPr/>
          <p:nvPr/>
        </p:nvSpPr>
        <p:spPr>
          <a:xfrm>
            <a:off x="306643" y="4261407"/>
            <a:ext cx="3852609" cy="1607113"/>
          </a:xfrm>
          <a:prstGeom prst="frame">
            <a:avLst>
              <a:gd name="adj1" fmla="val 2974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28" name="Picture 2" descr="Are all SIM cards the same size? - Quora">
            <a:extLst>
              <a:ext uri="{FF2B5EF4-FFF2-40B4-BE49-F238E27FC236}">
                <a16:creationId xmlns:a16="http://schemas.microsoft.com/office/drawing/2014/main" id="{41FFDE1F-60B8-173A-5A08-B1DB2BD15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 t="18371" r="32565" b="23912"/>
          <a:stretch/>
        </p:blipFill>
        <p:spPr bwMode="auto">
          <a:xfrm rot="16200000">
            <a:off x="668019" y="4369086"/>
            <a:ext cx="534349" cy="6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9A9215-825F-F6DD-4DF5-FC9996A509FD}"/>
              </a:ext>
            </a:extLst>
          </p:cNvPr>
          <p:cNvSpPr txBox="1"/>
          <p:nvPr/>
        </p:nvSpPr>
        <p:spPr>
          <a:xfrm>
            <a:off x="1299257" y="4295839"/>
            <a:ext cx="270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6B15"/>
                </a:solidFill>
              </a:rPr>
              <a:t>Micro </a:t>
            </a:r>
            <a:r>
              <a:rPr lang="en-SG" sz="2800" b="1" dirty="0"/>
              <a:t>Sim-</a:t>
            </a:r>
            <a:r>
              <a:rPr lang="en-SG" sz="2800" b="1" dirty="0" err="1"/>
              <a:t>kort</a:t>
            </a:r>
            <a:endParaRPr lang="en-SG" sz="2800" b="1" dirty="0"/>
          </a:p>
          <a:p>
            <a:pPr algn="ctr"/>
            <a:r>
              <a:rPr lang="en-SG" sz="2000" dirty="0"/>
              <a:t>(Adapter </a:t>
            </a:r>
            <a:r>
              <a:rPr lang="en-SG" sz="2000" dirty="0" err="1"/>
              <a:t>trengs</a:t>
            </a:r>
            <a:r>
              <a:rPr lang="en-SG" sz="2000" dirty="0"/>
              <a:t>) </a:t>
            </a:r>
            <a:endParaRPr lang="en-SG" sz="2000" dirty="0">
              <a:solidFill>
                <a:srgbClr val="FF6B15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57AC2B-2897-CB6D-2E54-8B5DD1E49FB1}"/>
              </a:ext>
            </a:extLst>
          </p:cNvPr>
          <p:cNvSpPr txBox="1"/>
          <p:nvPr/>
        </p:nvSpPr>
        <p:spPr>
          <a:xfrm>
            <a:off x="1189374" y="5037523"/>
            <a:ext cx="300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6B15"/>
                </a:solidFill>
              </a:rPr>
              <a:t>Nano </a:t>
            </a:r>
            <a:r>
              <a:rPr lang="en-SG" sz="2800" b="1" dirty="0"/>
              <a:t>Sim-</a:t>
            </a:r>
            <a:r>
              <a:rPr lang="en-SG" sz="2800" b="1" dirty="0" err="1"/>
              <a:t>kort</a:t>
            </a:r>
            <a:endParaRPr lang="en-SG" sz="2800" b="1" dirty="0"/>
          </a:p>
          <a:p>
            <a:pPr algn="ctr"/>
            <a:r>
              <a:rPr lang="en-SG" sz="2000" dirty="0"/>
              <a:t>(Adapter </a:t>
            </a:r>
            <a:r>
              <a:rPr lang="en-SG" sz="2000" dirty="0" err="1"/>
              <a:t>trengs</a:t>
            </a:r>
            <a:r>
              <a:rPr lang="en-SG" sz="2000" dirty="0"/>
              <a:t>) </a:t>
            </a:r>
            <a:endParaRPr lang="en-SG" sz="2000" dirty="0">
              <a:solidFill>
                <a:srgbClr val="FF6B15"/>
              </a:solidFill>
            </a:endParaRPr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35A98DAD-4849-E575-A938-EBA7FC6D7AB1}"/>
              </a:ext>
            </a:extLst>
          </p:cNvPr>
          <p:cNvSpPr/>
          <p:nvPr/>
        </p:nvSpPr>
        <p:spPr>
          <a:xfrm flipH="1">
            <a:off x="4012966" y="3211312"/>
            <a:ext cx="257175" cy="2723470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BC613435-5FA2-F20D-8595-F5949D8B5D18}"/>
              </a:ext>
            </a:extLst>
          </p:cNvPr>
          <p:cNvSpPr/>
          <p:nvPr/>
        </p:nvSpPr>
        <p:spPr>
          <a:xfrm>
            <a:off x="4286536" y="4311437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6" name="Frame 55">
            <a:extLst>
              <a:ext uri="{FF2B5EF4-FFF2-40B4-BE49-F238E27FC236}">
                <a16:creationId xmlns:a16="http://schemas.microsoft.com/office/drawing/2014/main" id="{9149E1C6-B700-F614-0442-DC6431A06930}"/>
              </a:ext>
            </a:extLst>
          </p:cNvPr>
          <p:cNvSpPr/>
          <p:nvPr/>
        </p:nvSpPr>
        <p:spPr>
          <a:xfrm>
            <a:off x="4867600" y="3237072"/>
            <a:ext cx="7093053" cy="1800452"/>
          </a:xfrm>
          <a:prstGeom prst="frame">
            <a:avLst>
              <a:gd name="adj1" fmla="val 2922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7" name="Arrow: Bent-Up 56">
            <a:extLst>
              <a:ext uri="{FF2B5EF4-FFF2-40B4-BE49-F238E27FC236}">
                <a16:creationId xmlns:a16="http://schemas.microsoft.com/office/drawing/2014/main" id="{3B0C2ED0-5EC1-B2F9-C276-95FA99C82812}"/>
              </a:ext>
            </a:extLst>
          </p:cNvPr>
          <p:cNvSpPr/>
          <p:nvPr/>
        </p:nvSpPr>
        <p:spPr>
          <a:xfrm rot="5400000">
            <a:off x="315836" y="1933953"/>
            <a:ext cx="802436" cy="820820"/>
          </a:xfrm>
          <a:prstGeom prst="bentUpArrow">
            <a:avLst>
              <a:gd name="adj1" fmla="val 26092"/>
              <a:gd name="adj2" fmla="val 23869"/>
              <a:gd name="adj3" fmla="val 3350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83C5A77A-6BF4-2502-5259-DE69AE5F2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904" y="3492169"/>
            <a:ext cx="1532145" cy="1206158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EA5706B7-A09C-A683-3C60-BB4B28A4D5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6"/>
          <a:stretch/>
        </p:blipFill>
        <p:spPr>
          <a:xfrm>
            <a:off x="4993291" y="3361680"/>
            <a:ext cx="1269687" cy="131141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0CF35BE2-5849-9FCD-239E-021A1011F0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1"/>
          <a:stretch/>
        </p:blipFill>
        <p:spPr>
          <a:xfrm>
            <a:off x="6770438" y="3308391"/>
            <a:ext cx="1425592" cy="1417997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65166A07-FDC5-A25B-DBC6-577B435931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9"/>
          <a:stretch/>
        </p:blipFill>
        <p:spPr>
          <a:xfrm>
            <a:off x="8785221" y="3334128"/>
            <a:ext cx="1075059" cy="1514008"/>
          </a:xfrm>
          <a:prstGeom prst="rect">
            <a:avLst/>
          </a:prstGeom>
        </p:spPr>
      </p:pic>
      <p:sp>
        <p:nvSpPr>
          <p:cNvPr id="1035" name="Arrow: Right 1034">
            <a:extLst>
              <a:ext uri="{FF2B5EF4-FFF2-40B4-BE49-F238E27FC236}">
                <a16:creationId xmlns:a16="http://schemas.microsoft.com/office/drawing/2014/main" id="{F710AA3C-9B42-3F35-4323-8A584F01D4DD}"/>
              </a:ext>
            </a:extLst>
          </p:cNvPr>
          <p:cNvSpPr/>
          <p:nvPr/>
        </p:nvSpPr>
        <p:spPr>
          <a:xfrm>
            <a:off x="6189373" y="3664716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6" name="Arrow: Right 1035">
            <a:extLst>
              <a:ext uri="{FF2B5EF4-FFF2-40B4-BE49-F238E27FC236}">
                <a16:creationId xmlns:a16="http://schemas.microsoft.com/office/drawing/2014/main" id="{AD8F573F-2675-869F-F14B-E5D731518EDB}"/>
              </a:ext>
            </a:extLst>
          </p:cNvPr>
          <p:cNvSpPr/>
          <p:nvPr/>
        </p:nvSpPr>
        <p:spPr>
          <a:xfrm>
            <a:off x="8204157" y="3754365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7" name="Arrow: Right 1036">
            <a:extLst>
              <a:ext uri="{FF2B5EF4-FFF2-40B4-BE49-F238E27FC236}">
                <a16:creationId xmlns:a16="http://schemas.microsoft.com/office/drawing/2014/main" id="{54366F9A-FAA0-4216-F03E-5A69B4B6F977}"/>
              </a:ext>
            </a:extLst>
          </p:cNvPr>
          <p:cNvSpPr/>
          <p:nvPr/>
        </p:nvSpPr>
        <p:spPr>
          <a:xfrm>
            <a:off x="9701043" y="3690069"/>
            <a:ext cx="564669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38" name="Frame 1037">
            <a:extLst>
              <a:ext uri="{FF2B5EF4-FFF2-40B4-BE49-F238E27FC236}">
                <a16:creationId xmlns:a16="http://schemas.microsoft.com/office/drawing/2014/main" id="{C23353E7-AB23-4BD8-7757-0F3F2F9D8FC0}"/>
              </a:ext>
            </a:extLst>
          </p:cNvPr>
          <p:cNvSpPr/>
          <p:nvPr/>
        </p:nvSpPr>
        <p:spPr>
          <a:xfrm>
            <a:off x="10942794" y="3690069"/>
            <a:ext cx="264319" cy="171318"/>
          </a:xfrm>
          <a:prstGeom prst="frame">
            <a:avLst>
              <a:gd name="adj1" fmla="val 18563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39" name="Arrow: Right 1038">
            <a:extLst>
              <a:ext uri="{FF2B5EF4-FFF2-40B4-BE49-F238E27FC236}">
                <a16:creationId xmlns:a16="http://schemas.microsoft.com/office/drawing/2014/main" id="{3E75AD12-BDDD-9AF7-B405-B4D64D51B48E}"/>
              </a:ext>
            </a:extLst>
          </p:cNvPr>
          <p:cNvSpPr/>
          <p:nvPr/>
        </p:nvSpPr>
        <p:spPr>
          <a:xfrm>
            <a:off x="10682336" y="3680921"/>
            <a:ext cx="242975" cy="20051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0" name="Arrow: Right 1039">
            <a:extLst>
              <a:ext uri="{FF2B5EF4-FFF2-40B4-BE49-F238E27FC236}">
                <a16:creationId xmlns:a16="http://schemas.microsoft.com/office/drawing/2014/main" id="{97AB6F84-2007-FD52-D31C-C31728997667}"/>
              </a:ext>
            </a:extLst>
          </p:cNvPr>
          <p:cNvSpPr/>
          <p:nvPr/>
        </p:nvSpPr>
        <p:spPr>
          <a:xfrm rot="10800000">
            <a:off x="11224596" y="3673724"/>
            <a:ext cx="242975" cy="200511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65066182-9042-0562-C979-6C82652C547E}"/>
              </a:ext>
            </a:extLst>
          </p:cNvPr>
          <p:cNvSpPr txBox="1"/>
          <p:nvPr/>
        </p:nvSpPr>
        <p:spPr>
          <a:xfrm>
            <a:off x="5081739" y="4685058"/>
            <a:ext cx="268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i="1" dirty="0" err="1"/>
              <a:t>Åpne</a:t>
            </a:r>
            <a:r>
              <a:rPr lang="en-SG" i="1" dirty="0"/>
              <a:t> </a:t>
            </a:r>
            <a:r>
              <a:rPr lang="en-SG" i="1" dirty="0" err="1"/>
              <a:t>Teknisk</a:t>
            </a:r>
            <a:r>
              <a:rPr lang="en-SG" i="1" dirty="0"/>
              <a:t> </a:t>
            </a:r>
            <a:r>
              <a:rPr lang="en-SG" i="1" dirty="0" err="1"/>
              <a:t>bakpanel</a:t>
            </a:r>
            <a:endParaRPr lang="en-SG" sz="1800" i="1" dirty="0">
              <a:solidFill>
                <a:srgbClr val="FF6B15"/>
              </a:solidFill>
            </a:endParaRPr>
          </a:p>
        </p:txBody>
      </p:sp>
      <p:sp>
        <p:nvSpPr>
          <p:cNvPr id="1043" name="Left Bracket 1042">
            <a:extLst>
              <a:ext uri="{FF2B5EF4-FFF2-40B4-BE49-F238E27FC236}">
                <a16:creationId xmlns:a16="http://schemas.microsoft.com/office/drawing/2014/main" id="{F4AB5DFF-0B09-0D3C-4B63-9EFBCCB09964}"/>
              </a:ext>
            </a:extLst>
          </p:cNvPr>
          <p:cNvSpPr/>
          <p:nvPr/>
        </p:nvSpPr>
        <p:spPr>
          <a:xfrm rot="5400000" flipH="1">
            <a:off x="6453445" y="2989920"/>
            <a:ext cx="257175" cy="3227994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4" name="Left Bracket 1043">
            <a:extLst>
              <a:ext uri="{FF2B5EF4-FFF2-40B4-BE49-F238E27FC236}">
                <a16:creationId xmlns:a16="http://schemas.microsoft.com/office/drawing/2014/main" id="{A6E0E075-4D90-7645-D265-1E87AA715376}"/>
              </a:ext>
            </a:extLst>
          </p:cNvPr>
          <p:cNvSpPr/>
          <p:nvPr/>
        </p:nvSpPr>
        <p:spPr>
          <a:xfrm rot="5400000" flipH="1">
            <a:off x="9299312" y="3934512"/>
            <a:ext cx="257175" cy="1318149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5" name="Left Bracket 1044">
            <a:extLst>
              <a:ext uri="{FF2B5EF4-FFF2-40B4-BE49-F238E27FC236}">
                <a16:creationId xmlns:a16="http://schemas.microsoft.com/office/drawing/2014/main" id="{0DB02B82-C527-24BB-52EF-E1C7D139C1F6}"/>
              </a:ext>
            </a:extLst>
          </p:cNvPr>
          <p:cNvSpPr/>
          <p:nvPr/>
        </p:nvSpPr>
        <p:spPr>
          <a:xfrm rot="5400000" flipH="1">
            <a:off x="10915746" y="3796370"/>
            <a:ext cx="257175" cy="1593991"/>
          </a:xfrm>
          <a:prstGeom prst="leftBracket">
            <a:avLst>
              <a:gd name="adj" fmla="val 0"/>
            </a:avLst>
          </a:prstGeom>
          <a:ln w="57150">
            <a:solidFill>
              <a:srgbClr val="FF6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14E2579D-6A80-9A8E-FC2A-1FC8550664F9}"/>
              </a:ext>
            </a:extLst>
          </p:cNvPr>
          <p:cNvSpPr txBox="1"/>
          <p:nvPr/>
        </p:nvSpPr>
        <p:spPr>
          <a:xfrm>
            <a:off x="8274533" y="4710672"/>
            <a:ext cx="1985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400" i="1" dirty="0" err="1"/>
              <a:t>Fjern</a:t>
            </a:r>
            <a:r>
              <a:rPr lang="en-SG" sz="1400" i="1" dirty="0"/>
              <a:t> det </a:t>
            </a:r>
            <a:r>
              <a:rPr lang="en-SG" sz="1400" i="1" dirty="0" err="1"/>
              <a:t>svarte</a:t>
            </a:r>
            <a:r>
              <a:rPr lang="en-SG" sz="1400" i="1" dirty="0"/>
              <a:t> </a:t>
            </a:r>
            <a:r>
              <a:rPr lang="en-SG" sz="1400" i="1" dirty="0" err="1"/>
              <a:t>panelet</a:t>
            </a:r>
            <a:endParaRPr lang="en-SG" sz="1400" i="1" dirty="0">
              <a:solidFill>
                <a:srgbClr val="FF6B15"/>
              </a:solidFill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F7DA31A-9A19-08E3-6AC0-4E9C4FCF9C68}"/>
              </a:ext>
            </a:extLst>
          </p:cNvPr>
          <p:cNvSpPr txBox="1"/>
          <p:nvPr/>
        </p:nvSpPr>
        <p:spPr>
          <a:xfrm>
            <a:off x="10358108" y="4673049"/>
            <a:ext cx="1593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00" i="1" dirty="0"/>
              <a:t>Sett inn sim-</a:t>
            </a:r>
            <a:r>
              <a:rPr lang="en-SG" sz="1600" i="1" dirty="0" err="1"/>
              <a:t>kort</a:t>
            </a:r>
            <a:endParaRPr lang="en-SG" sz="1600" i="1" dirty="0">
              <a:solidFill>
                <a:srgbClr val="FF6B15"/>
              </a:solidFill>
            </a:endParaRPr>
          </a:p>
        </p:txBody>
      </p:sp>
      <p:sp>
        <p:nvSpPr>
          <p:cNvPr id="1048" name="Frame 1047">
            <a:extLst>
              <a:ext uri="{FF2B5EF4-FFF2-40B4-BE49-F238E27FC236}">
                <a16:creationId xmlns:a16="http://schemas.microsoft.com/office/drawing/2014/main" id="{C58F4EF5-7D81-7F62-1C85-93F64A108B54}"/>
              </a:ext>
            </a:extLst>
          </p:cNvPr>
          <p:cNvSpPr/>
          <p:nvPr/>
        </p:nvSpPr>
        <p:spPr>
          <a:xfrm>
            <a:off x="4859047" y="5097396"/>
            <a:ext cx="5909935" cy="709633"/>
          </a:xfrm>
          <a:prstGeom prst="frame">
            <a:avLst>
              <a:gd name="adj1" fmla="val 686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1050" name="Arrow: Bent-Up 1049">
            <a:extLst>
              <a:ext uri="{FF2B5EF4-FFF2-40B4-BE49-F238E27FC236}">
                <a16:creationId xmlns:a16="http://schemas.microsoft.com/office/drawing/2014/main" id="{208E6622-F158-4AA3-C9D4-45C40948D0E5}"/>
              </a:ext>
            </a:extLst>
          </p:cNvPr>
          <p:cNvSpPr/>
          <p:nvPr/>
        </p:nvSpPr>
        <p:spPr>
          <a:xfrm rot="16200000" flipH="1">
            <a:off x="10912095" y="4851559"/>
            <a:ext cx="677750" cy="963975"/>
          </a:xfrm>
          <a:prstGeom prst="bentUpArrow">
            <a:avLst>
              <a:gd name="adj1" fmla="val 39326"/>
              <a:gd name="adj2" fmla="val 35039"/>
              <a:gd name="adj3" fmla="val 44011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BBF5B212-BA79-7117-67F5-7ACC2555A804}"/>
              </a:ext>
            </a:extLst>
          </p:cNvPr>
          <p:cNvSpPr txBox="1"/>
          <p:nvPr/>
        </p:nvSpPr>
        <p:spPr>
          <a:xfrm>
            <a:off x="4837344" y="5179606"/>
            <a:ext cx="5887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 err="1"/>
              <a:t>Når</a:t>
            </a:r>
            <a:r>
              <a:rPr lang="en-SG" sz="2200" dirty="0"/>
              <a:t> </a:t>
            </a:r>
            <a:r>
              <a:rPr lang="en-SG" sz="2200" dirty="0" err="1"/>
              <a:t>simkortet</a:t>
            </a:r>
            <a:r>
              <a:rPr lang="en-SG" sz="2200" dirty="0"/>
              <a:t> er </a:t>
            </a:r>
            <a:r>
              <a:rPr lang="en-SG" sz="2200" dirty="0" err="1"/>
              <a:t>satt</a:t>
            </a:r>
            <a:r>
              <a:rPr lang="en-SG" sz="2200" dirty="0"/>
              <a:t> inn – start </a:t>
            </a:r>
            <a:r>
              <a:rPr lang="en-SG" sz="2200" dirty="0" err="1"/>
              <a:t>roboten</a:t>
            </a:r>
            <a:r>
              <a:rPr lang="en-SG" sz="2200" dirty="0"/>
              <a:t> </a:t>
            </a:r>
            <a:r>
              <a:rPr lang="en-SG" sz="2200" dirty="0" err="1"/>
              <a:t>på</a:t>
            </a:r>
            <a:r>
              <a:rPr lang="en-SG" sz="2200" dirty="0"/>
              <a:t> </a:t>
            </a:r>
            <a:r>
              <a:rPr lang="en-SG" sz="2200" dirty="0" err="1"/>
              <a:t>nytt</a:t>
            </a:r>
            <a:endParaRPr lang="en-SG" sz="2200" b="1" dirty="0">
              <a:solidFill>
                <a:srgbClr val="FF6B15"/>
              </a:solidFill>
            </a:endParaRP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813354D2-057E-0D34-09E4-44B370BD7409}"/>
              </a:ext>
            </a:extLst>
          </p:cNvPr>
          <p:cNvSpPr txBox="1"/>
          <p:nvPr/>
        </p:nvSpPr>
        <p:spPr>
          <a:xfrm>
            <a:off x="4841690" y="2867235"/>
            <a:ext cx="673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/>
              <a:t>How to Set-up?</a:t>
            </a:r>
            <a:endParaRPr lang="en-SG" sz="2000" dirty="0"/>
          </a:p>
        </p:txBody>
      </p:sp>
      <p:pic>
        <p:nvPicPr>
          <p:cNvPr id="7" name="Picture 2" descr="Light bulb - Free technology icons">
            <a:extLst>
              <a:ext uri="{FF2B5EF4-FFF2-40B4-BE49-F238E27FC236}">
                <a16:creationId xmlns:a16="http://schemas.microsoft.com/office/drawing/2014/main" id="{EE57786C-AF85-3832-77CA-2A17C85A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7" y="6279156"/>
            <a:ext cx="479723" cy="4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D66CFB-1FB1-2C90-5294-88DDB5A669CE}"/>
              </a:ext>
            </a:extLst>
          </p:cNvPr>
          <p:cNvSpPr txBox="1"/>
          <p:nvPr/>
        </p:nvSpPr>
        <p:spPr>
          <a:xfrm>
            <a:off x="679400" y="6020215"/>
            <a:ext cx="351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Sim-</a:t>
            </a:r>
            <a:r>
              <a:rPr lang="en-US" sz="1200" b="1" i="1" dirty="0" err="1"/>
              <a:t>kort</a:t>
            </a:r>
            <a:r>
              <a:rPr lang="en-US" sz="1200" b="1" i="1" dirty="0"/>
              <a:t> </a:t>
            </a:r>
            <a:r>
              <a:rPr lang="en-US" sz="1200" b="1" i="1" dirty="0" err="1"/>
              <a:t>informasjon</a:t>
            </a:r>
            <a:r>
              <a:rPr lang="en-US" sz="1200" b="1" i="1" dirty="0"/>
              <a:t>:</a:t>
            </a:r>
          </a:p>
          <a:p>
            <a:r>
              <a:rPr lang="en-US" sz="1200" b="1" i="1" dirty="0"/>
              <a:t> Sim-</a:t>
            </a:r>
            <a:r>
              <a:rPr lang="en-US" sz="1200" b="1" i="1" dirty="0" err="1"/>
              <a:t>kortet</a:t>
            </a:r>
            <a:r>
              <a:rPr lang="en-US" sz="1200" b="1" i="1" dirty="0"/>
              <a:t> </a:t>
            </a:r>
            <a:r>
              <a:rPr lang="en-US" sz="1200" b="1" i="1" dirty="0" err="1"/>
              <a:t>må</a:t>
            </a:r>
            <a:r>
              <a:rPr lang="en-US" sz="1200" b="1" i="1" dirty="0"/>
              <a:t> ha data-sim abonnement </a:t>
            </a:r>
            <a:r>
              <a:rPr lang="en-US" sz="1200" b="1" i="1" dirty="0" err="1"/>
              <a:t>og</a:t>
            </a:r>
            <a:r>
              <a:rPr lang="en-US" sz="1200" b="1" i="1" dirty="0"/>
              <a:t> </a:t>
            </a:r>
            <a:r>
              <a:rPr lang="en-US" sz="1200" b="1" i="1" dirty="0" err="1"/>
              <a:t>ikke</a:t>
            </a:r>
            <a:r>
              <a:rPr lang="en-US" sz="1200" b="1" i="1" dirty="0"/>
              <a:t> et  </a:t>
            </a:r>
            <a:br>
              <a:rPr lang="en-US" sz="1200" b="1" i="1" dirty="0"/>
            </a:br>
            <a:r>
              <a:rPr lang="en-US" sz="1200" b="1" i="1" dirty="0"/>
              <a:t> </a:t>
            </a:r>
            <a:r>
              <a:rPr lang="en-US" sz="1200" b="1" i="1" dirty="0" err="1"/>
              <a:t>vanlig</a:t>
            </a:r>
            <a:r>
              <a:rPr lang="en-US" sz="1200" b="1" i="1" dirty="0"/>
              <a:t> </a:t>
            </a:r>
            <a:r>
              <a:rPr lang="en-US" sz="1200" b="1" i="1" dirty="0" err="1"/>
              <a:t>telefon</a:t>
            </a:r>
            <a:r>
              <a:rPr lang="en-US" sz="1200" b="1" i="1" dirty="0"/>
              <a:t> abonnement. </a:t>
            </a:r>
            <a:endParaRPr lang="en-US" sz="1200" i="1" dirty="0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36DFAFEE-E912-0F91-3739-AA15A4D15C33}"/>
              </a:ext>
            </a:extLst>
          </p:cNvPr>
          <p:cNvSpPr/>
          <p:nvPr/>
        </p:nvSpPr>
        <p:spPr>
          <a:xfrm>
            <a:off x="731168" y="6242690"/>
            <a:ext cx="3405857" cy="579450"/>
          </a:xfrm>
          <a:prstGeom prst="frame">
            <a:avLst>
              <a:gd name="adj1" fmla="val 297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11" grpId="0" animBg="1"/>
      <p:bldP spid="12" grpId="0"/>
      <p:bldP spid="16" grpId="0" animBg="1"/>
      <p:bldP spid="19" grpId="0"/>
      <p:bldP spid="23" grpId="0" animBg="1"/>
      <p:bldP spid="24" grpId="0"/>
      <p:bldP spid="26" grpId="0" animBg="1"/>
      <p:bldP spid="32" grpId="0"/>
      <p:bldP spid="34" grpId="0"/>
      <p:bldP spid="38" grpId="0" animBg="1"/>
      <p:bldP spid="55" grpId="0" animBg="1"/>
      <p:bldP spid="56" grpId="0" animBg="1"/>
      <p:bldP spid="57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2" grpId="0"/>
      <p:bldP spid="1043" grpId="0" animBg="1"/>
      <p:bldP spid="1044" grpId="0" animBg="1"/>
      <p:bldP spid="1045" grpId="0" animBg="1"/>
      <p:bldP spid="1046" grpId="0"/>
      <p:bldP spid="1047" grpId="0"/>
      <p:bldP spid="1048" grpId="0" animBg="1"/>
      <p:bldP spid="1050" grpId="0" animBg="1"/>
      <p:bldP spid="1051" grpId="0"/>
      <p:bldP spid="1052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6DEE025-F455-93AA-F6D9-5379021B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 b="1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CB422B-43B4-4B3F-9F9A-DF3FE5DE03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60"/>
            <a:ext cx="11353800" cy="802434"/>
          </a:xfrm>
          <a:prstGeom prst="rect">
            <a:avLst/>
          </a:prstGeom>
        </p:spPr>
        <p:txBody>
          <a:bodyPr/>
          <a:lstStyle/>
          <a:p>
            <a: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A.3.Software </a:t>
            </a:r>
            <a:r>
              <a:rPr lang="en-SG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Oppdatering</a:t>
            </a:r>
            <a:br>
              <a:rPr lang="en-SG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en-SG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F554815B-F6A4-BF81-9F48-36D096A6943C}"/>
              </a:ext>
            </a:extLst>
          </p:cNvPr>
          <p:cNvSpPr/>
          <p:nvPr/>
        </p:nvSpPr>
        <p:spPr>
          <a:xfrm>
            <a:off x="306645" y="857162"/>
            <a:ext cx="11578708" cy="646117"/>
          </a:xfrm>
          <a:prstGeom prst="frame">
            <a:avLst>
              <a:gd name="adj1" fmla="val 6887"/>
            </a:avLst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D736BE-E8B2-C872-12E0-BD648925AAA2}"/>
              </a:ext>
            </a:extLst>
          </p:cNvPr>
          <p:cNvSpPr txBox="1"/>
          <p:nvPr/>
        </p:nvSpPr>
        <p:spPr>
          <a:xfrm>
            <a:off x="306647" y="895007"/>
            <a:ext cx="11426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Hvorfor er det viktig å oppdatere META-SCRUB 60?</a:t>
            </a:r>
            <a:endParaRPr lang="en-SG" sz="3200" b="1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40D6AE9-C537-36B8-22F0-24B545744D89}"/>
              </a:ext>
            </a:extLst>
          </p:cNvPr>
          <p:cNvSpPr/>
          <p:nvPr/>
        </p:nvSpPr>
        <p:spPr>
          <a:xfrm rot="5400000">
            <a:off x="-1122470" y="3022614"/>
            <a:ext cx="3557856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6E1AB505-3639-BFB3-B00C-C4B8AF942453}"/>
              </a:ext>
            </a:extLst>
          </p:cNvPr>
          <p:cNvSpPr/>
          <p:nvPr/>
        </p:nvSpPr>
        <p:spPr>
          <a:xfrm>
            <a:off x="346991" y="5068228"/>
            <a:ext cx="11497036" cy="723988"/>
          </a:xfrm>
          <a:prstGeom prst="frame">
            <a:avLst>
              <a:gd name="adj1" fmla="val 6570"/>
            </a:avLst>
          </a:prstGeom>
          <a:solidFill>
            <a:schemeClr val="accent2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EEB356-F817-65E1-2ECB-75BDAB5D73C7}"/>
              </a:ext>
            </a:extLst>
          </p:cNvPr>
          <p:cNvSpPr txBox="1"/>
          <p:nvPr/>
        </p:nvSpPr>
        <p:spPr>
          <a:xfrm>
            <a:off x="1183382" y="4103208"/>
            <a:ext cx="1057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/>
              <a:t>Få</a:t>
            </a:r>
            <a:r>
              <a:rPr lang="en-SG" sz="3200" b="1" dirty="0"/>
              <a:t> </a:t>
            </a:r>
            <a:r>
              <a:rPr lang="en-SG" sz="3200" b="1" dirty="0" err="1"/>
              <a:t>tilgang</a:t>
            </a:r>
            <a:r>
              <a:rPr lang="en-SG" sz="3200" b="1" dirty="0"/>
              <a:t> </a:t>
            </a:r>
            <a:r>
              <a:rPr lang="en-SG" sz="3200" b="1" dirty="0" err="1"/>
              <a:t>til</a:t>
            </a:r>
            <a:r>
              <a:rPr lang="en-SG" sz="3200" b="1" dirty="0"/>
              <a:t> de </a:t>
            </a:r>
            <a:r>
              <a:rPr lang="en-SG" sz="3200" b="1" dirty="0" err="1"/>
              <a:t>nyeste</a:t>
            </a:r>
            <a:r>
              <a:rPr lang="en-SG" sz="3200" b="1" dirty="0"/>
              <a:t> </a:t>
            </a:r>
            <a:r>
              <a:rPr lang="en-SG" sz="3200" b="1" dirty="0" err="1"/>
              <a:t>funksjonene</a:t>
            </a:r>
            <a:r>
              <a:rPr lang="en-SG" sz="3200" b="1" dirty="0"/>
              <a:t> </a:t>
            </a:r>
            <a:r>
              <a:rPr lang="en-SG" sz="3200" b="1" dirty="0" err="1"/>
              <a:t>og</a:t>
            </a:r>
            <a:r>
              <a:rPr lang="en-SG" sz="3200" b="1" dirty="0"/>
              <a:t> </a:t>
            </a:r>
            <a:r>
              <a:rPr lang="en-SG" sz="3200" b="1" dirty="0" err="1"/>
              <a:t>oppgraderingene</a:t>
            </a:r>
            <a:endParaRPr lang="en-SG" sz="3200" b="1" dirty="0">
              <a:solidFill>
                <a:srgbClr val="FF6B15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E70FDB-EDF3-6EA4-01C2-AD4E948672A5}"/>
              </a:ext>
            </a:extLst>
          </p:cNvPr>
          <p:cNvSpPr txBox="1"/>
          <p:nvPr/>
        </p:nvSpPr>
        <p:spPr>
          <a:xfrm>
            <a:off x="1913694" y="3051977"/>
            <a:ext cx="99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/>
              <a:t>Maksimere</a:t>
            </a:r>
            <a:r>
              <a:rPr lang="en-SG" sz="2800" b="1" dirty="0"/>
              <a:t> </a:t>
            </a:r>
            <a:r>
              <a:rPr lang="en-SG" sz="2800" b="1" dirty="0" err="1"/>
              <a:t>brukeropplevelsen</a:t>
            </a:r>
            <a:r>
              <a:rPr lang="en-SG" sz="2800" b="1" dirty="0"/>
              <a:t> </a:t>
            </a:r>
            <a:r>
              <a:rPr lang="en-SG" sz="2800" b="1" dirty="0" err="1"/>
              <a:t>gjennom</a:t>
            </a:r>
            <a:r>
              <a:rPr lang="en-SG" sz="2800" b="1" dirty="0"/>
              <a:t> </a:t>
            </a:r>
            <a:r>
              <a:rPr lang="en-SG" sz="2800" b="1" dirty="0" err="1"/>
              <a:t>enkelt</a:t>
            </a:r>
            <a:r>
              <a:rPr lang="en-SG" sz="2800" b="1" dirty="0"/>
              <a:t> </a:t>
            </a:r>
            <a:r>
              <a:rPr lang="en-SG" sz="2800" b="1" dirty="0" err="1"/>
              <a:t>grensesnitt</a:t>
            </a:r>
            <a:endParaRPr lang="en-SG" sz="2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1A0CDD-ADD5-CCDC-B557-727A4FDBB2BC}"/>
              </a:ext>
            </a:extLst>
          </p:cNvPr>
          <p:cNvSpPr txBox="1"/>
          <p:nvPr/>
        </p:nvSpPr>
        <p:spPr>
          <a:xfrm>
            <a:off x="387210" y="5128015"/>
            <a:ext cx="114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Forbedre META-SCRUB 60 rengjøringsoperasjoner og ytelser</a:t>
            </a:r>
            <a:endParaRPr lang="en-SG" sz="3200" b="1" dirty="0">
              <a:solidFill>
                <a:srgbClr val="FF6B15"/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03964BB-3382-CC8F-CD70-2788106B8FD9}"/>
              </a:ext>
            </a:extLst>
          </p:cNvPr>
          <p:cNvSpPr/>
          <p:nvPr/>
        </p:nvSpPr>
        <p:spPr>
          <a:xfrm rot="5400000">
            <a:off x="205682" y="2483655"/>
            <a:ext cx="2561278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D4807244-2B8A-82E4-215B-E1960D6747B9}"/>
              </a:ext>
            </a:extLst>
          </p:cNvPr>
          <p:cNvSpPr/>
          <p:nvPr/>
        </p:nvSpPr>
        <p:spPr>
          <a:xfrm>
            <a:off x="1170872" y="4045813"/>
            <a:ext cx="10673154" cy="723988"/>
          </a:xfrm>
          <a:prstGeom prst="frame">
            <a:avLst>
              <a:gd name="adj1" fmla="val 6570"/>
            </a:avLst>
          </a:prstGeom>
          <a:solidFill>
            <a:schemeClr val="accent2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F18D71CB-6A48-DBEE-59B7-DA979D3BBFF0}"/>
              </a:ext>
            </a:extLst>
          </p:cNvPr>
          <p:cNvSpPr/>
          <p:nvPr/>
        </p:nvSpPr>
        <p:spPr>
          <a:xfrm rot="5400000">
            <a:off x="1657602" y="1964814"/>
            <a:ext cx="1524050" cy="523220"/>
          </a:xfrm>
          <a:prstGeom prst="rightArrow">
            <a:avLst/>
          </a:prstGeom>
          <a:solidFill>
            <a:srgbClr val="FF6B15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7" name="Frame 36">
            <a:extLst>
              <a:ext uri="{FF2B5EF4-FFF2-40B4-BE49-F238E27FC236}">
                <a16:creationId xmlns:a16="http://schemas.microsoft.com/office/drawing/2014/main" id="{A002D225-9E94-9C47-05AC-A0784B184A24}"/>
              </a:ext>
            </a:extLst>
          </p:cNvPr>
          <p:cNvSpPr/>
          <p:nvPr/>
        </p:nvSpPr>
        <p:spPr>
          <a:xfrm>
            <a:off x="1913694" y="3001149"/>
            <a:ext cx="9931316" cy="723988"/>
          </a:xfrm>
          <a:prstGeom prst="frame">
            <a:avLst>
              <a:gd name="adj1" fmla="val 6570"/>
            </a:avLst>
          </a:prstGeom>
          <a:solidFill>
            <a:schemeClr val="accent2"/>
          </a:solidFill>
          <a:ln>
            <a:solidFill>
              <a:srgbClr val="FF6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30" grpId="0" animBg="1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20250</TotalTime>
  <Words>1879</Words>
  <Application>Microsoft Office PowerPoint</Application>
  <PresentationFormat>Widescreen</PresentationFormat>
  <Paragraphs>461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Introduksjon</vt:lpstr>
      <vt:lpstr>Problemløsningsprosses </vt:lpstr>
      <vt:lpstr>PowerPoint Presentation</vt:lpstr>
      <vt:lpstr>A.1.Robot Forberedelse</vt:lpstr>
      <vt:lpstr>A.1.Robot Forberedelse</vt:lpstr>
      <vt:lpstr>A.2. Sim-kort oppsett</vt:lpstr>
      <vt:lpstr>A.3.Software Oppdatering </vt:lpstr>
      <vt:lpstr>A.3.Software Oppdatering </vt:lpstr>
      <vt:lpstr>A.4.Ny kartoppretting</vt:lpstr>
      <vt:lpstr>A.5. Optimalisering av rengjøringsoppgaver</vt:lpstr>
      <vt:lpstr>A.6.Lokalisering</vt:lpstr>
      <vt:lpstr>A.7.Ladestasjonoppsett</vt:lpstr>
      <vt:lpstr>A.8.Planlagt rengjøring</vt:lpstr>
      <vt:lpstr>PowerPoint Presentation</vt:lpstr>
      <vt:lpstr>B.1.Robot Status</vt:lpstr>
      <vt:lpstr>B.2. Nødstoppavbrudd</vt:lpstr>
      <vt:lpstr>PowerPoint Presentation</vt:lpstr>
      <vt:lpstr>C.1.Robot Vedlikehold</vt:lpstr>
      <vt:lpstr>C.2.Forbruksvarer og verktøy</vt:lpstr>
      <vt:lpstr>C.3.Daglig Vedlikehold</vt:lpstr>
      <vt:lpstr>PowerPoint Presentation</vt:lpstr>
      <vt:lpstr>D.1. Feilsøking: Kameraer og sensorer</vt:lpstr>
      <vt:lpstr>D.2.Kan ikke nå rengjøringsområdet</vt:lpstr>
      <vt:lpstr>D.3. Unormal kjørebane (Abnormnal path cover) </vt:lpstr>
      <vt:lpstr>D.4.Feilsøking: Vannlekkasje</vt:lpstr>
      <vt:lpstr>D.5.Ladestasjon: Dokking mislyktes</vt:lpstr>
      <vt:lpstr>H.5. Sammendrag: Robotdrift</vt:lpstr>
      <vt:lpstr>Q&amp;A Sesjon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of the Presentation</dc:title>
  <dc:creator>AS_A</dc:creator>
  <cp:lastModifiedBy>Showroom</cp:lastModifiedBy>
  <cp:revision>279</cp:revision>
  <cp:lastPrinted>2022-09-26T10:22:52Z</cp:lastPrinted>
  <dcterms:created xsi:type="dcterms:W3CDTF">2021-03-01T03:04:38Z</dcterms:created>
  <dcterms:modified xsi:type="dcterms:W3CDTF">2024-04-08T09:20:09Z</dcterms:modified>
</cp:coreProperties>
</file>